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84" r:id="rId2"/>
    <p:sldId id="299" r:id="rId3"/>
    <p:sldId id="298" r:id="rId4"/>
    <p:sldId id="286" r:id="rId5"/>
    <p:sldId id="287" r:id="rId6"/>
    <p:sldId id="288" r:id="rId7"/>
    <p:sldId id="295" r:id="rId8"/>
    <p:sldId id="292" r:id="rId9"/>
    <p:sldId id="296" r:id="rId10"/>
    <p:sldId id="297" r:id="rId11"/>
  </p:sldIdLst>
  <p:sldSz cx="9144000" cy="6858000" type="screen4x3"/>
  <p:notesSz cx="6858000" cy="91170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00"/>
    <a:srgbClr val="003399"/>
    <a:srgbClr val="CCFFCC"/>
    <a:srgbClr val="969696"/>
    <a:srgbClr val="99CCFF"/>
    <a:srgbClr val="00CC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728" autoAdjust="0"/>
  </p:normalViewPr>
  <p:slideViewPr>
    <p:cSldViewPr>
      <p:cViewPr>
        <p:scale>
          <a:sx n="70" d="100"/>
          <a:sy n="70" d="100"/>
        </p:scale>
        <p:origin x="138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AE831E2A-5C6A-4B0D-B3D8-F74FE6B135D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0D89C0BB-F21B-4024-8020-1663AFBA18D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9636" name="Rectangle 4">
            <a:extLst>
              <a:ext uri="{FF2B5EF4-FFF2-40B4-BE49-F238E27FC236}">
                <a16:creationId xmlns:a16="http://schemas.microsoft.com/office/drawing/2014/main" id="{3EDAA823-1281-46A6-AA1A-F78D000C366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59813"/>
            <a:ext cx="2971800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2A54EFDB-93AF-471D-B002-69028B0A6D4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59813"/>
            <a:ext cx="2971800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39C7D63-4B44-4F61-B538-8D555414FFCF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04F81A5B-5852-4259-805D-219F67259F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D5612828-B3AD-419D-BA25-3493966AE42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DCF3A76-06D5-4D4F-8D3B-0B582EE11958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50938" y="684213"/>
            <a:ext cx="4557712" cy="3417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9DEDF18F-D9F9-4DC6-85F1-0C0AF56BF0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30700"/>
            <a:ext cx="5029200" cy="410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</a:p>
        </p:txBody>
      </p:sp>
      <p:sp>
        <p:nvSpPr>
          <p:cNvPr id="38918" name="Rectangle 6">
            <a:extLst>
              <a:ext uri="{FF2B5EF4-FFF2-40B4-BE49-F238E27FC236}">
                <a16:creationId xmlns:a16="http://schemas.microsoft.com/office/drawing/2014/main" id="{A4E22570-2941-46AC-BAAC-E3765EA2EB6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6140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8919" name="Rectangle 7">
            <a:extLst>
              <a:ext uri="{FF2B5EF4-FFF2-40B4-BE49-F238E27FC236}">
                <a16:creationId xmlns:a16="http://schemas.microsoft.com/office/drawing/2014/main" id="{C6C9892A-7DEF-4D14-A722-8B2BD3700D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6140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0679F16-CD13-4322-BDC7-F804348DE4FC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0B8E9F9E-CBEA-4FE9-9B85-BC24D9A9AC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5E4A64-CC8C-44E8-8499-269CEBF87CE3}" type="slidenum">
              <a:rPr kumimoji="0" lang="es-ES_tradnl" altLang="es-PE"/>
              <a:pPr>
                <a:spcBef>
                  <a:spcPct val="0"/>
                </a:spcBef>
              </a:pPr>
              <a:t>1</a:t>
            </a:fld>
            <a:endParaRPr kumimoji="0" lang="es-ES_tradnl" altLang="es-PE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E678246A-B35A-43C7-8CA1-4213E8F14FA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837DB8A0-2222-4DC4-8CD2-E29BADDC2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s-P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0B8E9F9E-CBEA-4FE9-9B85-BC24D9A9AC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5E4A64-CC8C-44E8-8499-269CEBF87CE3}" type="slidenum">
              <a:rPr kumimoji="0" lang="es-ES_tradnl" altLang="es-PE"/>
              <a:pPr>
                <a:spcBef>
                  <a:spcPct val="0"/>
                </a:spcBef>
              </a:pPr>
              <a:t>2</a:t>
            </a:fld>
            <a:endParaRPr kumimoji="0" lang="es-ES_tradnl" altLang="es-PE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E678246A-B35A-43C7-8CA1-4213E8F14F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837DB8A0-2222-4DC4-8CD2-E29BADDC2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2877511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0B8E9F9E-CBEA-4FE9-9B85-BC24D9A9AC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5E4A64-CC8C-44E8-8499-269CEBF87CE3}" type="slidenum">
              <a:rPr kumimoji="0" lang="es-ES_tradnl" altLang="es-PE"/>
              <a:pPr>
                <a:spcBef>
                  <a:spcPct val="0"/>
                </a:spcBef>
              </a:pPr>
              <a:t>3</a:t>
            </a:fld>
            <a:endParaRPr kumimoji="0" lang="es-ES_tradnl" altLang="es-PE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E678246A-B35A-43C7-8CA1-4213E8F14F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837DB8A0-2222-4DC4-8CD2-E29BADDC2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2832637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ED4831E6-0390-42B1-AE73-3D82087F28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1BEB48A-E872-4181-82FE-690C3EBBB4BA}" type="slidenum">
              <a:rPr kumimoji="0" lang="es-ES_tradnl" altLang="es-PE"/>
              <a:pPr>
                <a:spcBef>
                  <a:spcPct val="0"/>
                </a:spcBef>
              </a:pPr>
              <a:t>4</a:t>
            </a:fld>
            <a:endParaRPr kumimoji="0" lang="es-ES_tradnl" altLang="es-PE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B979AF16-3162-47C4-B921-E22E7D59812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C0F6449A-155C-4B75-839E-3246103B2E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s-P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682F8FA5-7F42-4585-80F0-35BF4A84F4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33CB2D9-CF0E-459F-8B77-2EA3B887B1D8}" type="slidenum">
              <a:rPr kumimoji="0" lang="es-ES_tradnl" altLang="es-PE"/>
              <a:pPr>
                <a:spcBef>
                  <a:spcPct val="0"/>
                </a:spcBef>
              </a:pPr>
              <a:t>5</a:t>
            </a:fld>
            <a:endParaRPr kumimoji="0" lang="es-ES_tradnl" altLang="es-PE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A8F103B3-5D03-4D86-ABC6-E48DCF6C1AA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6E5713B8-63C8-493F-A913-E5655650E2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s-P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DE5486D7-D743-4832-9CDA-66BBFF18E2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45F2AC0-926F-4262-8C6C-EA587B8DCC32}" type="slidenum">
              <a:rPr kumimoji="0" lang="es-ES_tradnl" altLang="es-PE"/>
              <a:pPr>
                <a:spcBef>
                  <a:spcPct val="0"/>
                </a:spcBef>
              </a:pPr>
              <a:t>6</a:t>
            </a:fld>
            <a:endParaRPr kumimoji="0" lang="es-ES_tradnl" altLang="es-PE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DB1D8D2B-464E-435E-8AFF-97DC7A510E9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34ED0A1E-E1CB-4252-800E-5BA753F8E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s-P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6A6C093A-4C5E-4164-83AF-6A928FA824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C9A4B0A-CC07-4785-B6C2-916C3625CDEA}" type="slidenum">
              <a:rPr kumimoji="0" lang="es-ES_tradnl" altLang="es-PE"/>
              <a:pPr>
                <a:spcBef>
                  <a:spcPct val="0"/>
                </a:spcBef>
              </a:pPr>
              <a:t>8</a:t>
            </a:fld>
            <a:endParaRPr kumimoji="0" lang="es-ES_tradnl" altLang="es-PE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B3182CAE-6C25-4D47-AC34-155BB65047C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E7683587-0EDA-4FB0-9594-C2FAC31B7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s-P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ED4831E6-0390-42B1-AE73-3D82087F28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1BEB48A-E872-4181-82FE-690C3EBBB4BA}" type="slidenum">
              <a:rPr kumimoji="0" lang="es-ES_tradnl" altLang="es-PE"/>
              <a:pPr>
                <a:spcBef>
                  <a:spcPct val="0"/>
                </a:spcBef>
              </a:pPr>
              <a:t>10</a:t>
            </a:fld>
            <a:endParaRPr kumimoji="0" lang="es-ES_tradnl" altLang="es-PE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B979AF16-3162-47C4-B921-E22E7D5981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C0F6449A-155C-4B75-839E-3246103B2E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353148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4914CE9B-1718-4065-B0B6-D803062D9C9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D0643590-E685-46F3-86C7-F3D598495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95A073CF-C8C8-482E-AA75-834610509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59657D95-4DB3-48EB-AACF-D56D70E10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5464063D-E063-4D52-B2DB-C9812CC43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E"/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32766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s-ES" noProof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82945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89ACBDEC-E11F-47F7-BD0A-C27AE4480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DE2DB7F-09DE-4286-A05E-1EBEA5D941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16F04CF-BFC9-4A56-9FA5-C5FF860DF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6AD9CD-351B-498F-8968-D60D2766732A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500912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0852B876-C4DE-49F9-9D8D-8D27284BE0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280484C-1E98-4ADC-9760-02AFFE8717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70F3C473-847C-4F48-8716-F696CF5101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103D63-147D-4981-82F0-D2347762E2DC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1359572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228600"/>
            <a:ext cx="7772400" cy="5867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EE812649-B54B-4D2E-B597-530B79E752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0B7C103-6E51-41A2-8473-357C8D86F6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31B820B-9450-4718-BFE4-1803C78DCB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499C25-79A8-48E0-BA85-65FFBA32EBBD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340645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0DD67D14-5819-4FA5-ADD3-44426BAF0C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7AE4030-89D5-4F96-AA4D-A779B61ADB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7FC18595-A93C-41CA-8EBF-359D4274BF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ECA7F7-FFA5-4E1E-808C-9E1433662D4F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200093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4179B3EC-328E-450A-8DC3-B8F278D719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ABBE49F-BB20-4D26-953C-6BB48305D2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F72E5348-A2AC-4D67-BB84-F64D4BCC8F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8C62F-3247-490B-B4C6-17113E11CA4B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3204369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5D1F5D6-61DF-42ED-8FA0-3B0D1ECF0B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2BA96FF-C348-488E-B51C-8DA69FCF62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F75767B-A5B5-4D69-9FBF-B0652E2329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E8E48E-0250-4B3E-87AA-290F6E710F65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234288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2A18D269-2629-486E-965C-2443DBA63C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BA08A72D-972C-498C-BDCE-BC998B6CD7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B8748B3A-268A-4EA0-8E1D-2A9849F221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F5EF24-9508-4FAE-9AB9-A427520EBBCC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77809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6351EC6D-E6FF-4F90-878D-22114A570E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BF6D94F0-B3FA-48ED-87C9-BBB8428AF3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12E95DE3-449F-4A54-A1AE-848FED3D0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39BBB1-F7B9-4A0A-8B7F-EFD710C2AE83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95262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0460045-8B0F-403A-A2AA-34DB40B604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4DBD960A-8604-4843-BF74-B43F804B36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D742E3E-8937-4033-82E5-FC9639DC77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97D352-9F71-497D-BBCA-C98D3D8946DD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191572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B0849012-D3A3-4EBC-8CC3-29FDA494A3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76A4827-BF40-4639-947B-6EB62283E9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CDF57B89-1D91-4205-B16E-EC9D8F401F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11F260-15B1-4B3C-9A6F-125D831F5C55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613154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E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BB8F543F-DD3A-4BDC-8C9B-F2EC91C4C9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649987A-5777-4730-B442-8AE0A668EF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296C031-CC21-4406-8AAA-546503ABEF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CB09AD-5094-4F9C-A61A-B02B895084C7}" type="slidenum">
              <a:rPr lang="es-ES" altLang="es-PE"/>
              <a:pPr/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350204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8E4EE3E-3EFE-4696-AC8D-B8B1CE2AC98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07D746D4-5DF2-4B2E-8DAE-2B58F24F7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E594B36F-4366-41AD-938E-0A6741BC8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61B96D92-2A3C-4FB2-A637-CB8A00356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A479564F-E92C-40C9-A392-DA41DC2E5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E"/>
            </a:p>
          </p:txBody>
        </p:sp>
      </p:grpSp>
      <p:sp>
        <p:nvSpPr>
          <p:cNvPr id="2055" name="Rectangle 7">
            <a:extLst>
              <a:ext uri="{FF2B5EF4-FFF2-40B4-BE49-F238E27FC236}">
                <a16:creationId xmlns:a16="http://schemas.microsoft.com/office/drawing/2014/main" id="{F85DCD3F-A4A4-4C6E-B022-28519AA663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D59E0FD8-48E6-47A9-AC75-24154AD0487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EE03303F-5206-4FDD-B006-9C1B1C74C8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C6FD8A05-CA2A-402A-BDB3-E7BDF36971D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/>
            </a:lvl1pPr>
          </a:lstStyle>
          <a:p>
            <a:fld id="{61E0F414-EF0D-41CD-BD32-6F014CAC5C36}" type="slidenum">
              <a:rPr lang="es-ES" altLang="es-PE"/>
              <a:pPr/>
              <a:t>‹Nº›</a:t>
            </a:fld>
            <a:endParaRPr lang="es-ES" altLang="es-PE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256A1FF9-3F6F-43A5-9CA5-ABE505B0A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852A8B1-2E5C-488E-A01D-8A2BC1D3B8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Text Box 4">
            <a:extLst>
              <a:ext uri="{FF2B5EF4-FFF2-40B4-BE49-F238E27FC236}">
                <a16:creationId xmlns:a16="http://schemas.microsoft.com/office/drawing/2014/main" id="{DC56256C-AADB-447D-AD26-9DFB7A12C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4450" y="764704"/>
            <a:ext cx="65151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Retomar el proceso de debate y aprobación del:</a:t>
            </a:r>
          </a:p>
        </p:txBody>
      </p:sp>
      <p:sp>
        <p:nvSpPr>
          <p:cNvPr id="60421" name="Text Box 5">
            <a:extLst>
              <a:ext uri="{FF2B5EF4-FFF2-40B4-BE49-F238E27FC236}">
                <a16:creationId xmlns:a16="http://schemas.microsoft.com/office/drawing/2014/main" id="{9814DFC0-C460-47AC-8C48-44180F176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708920"/>
            <a:ext cx="684053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 REGIONAL DE ATENCIÓN Y PROTECCIÓN SOCIAL</a:t>
            </a:r>
          </a:p>
        </p:txBody>
      </p:sp>
    </p:spTree>
    <p:extLst>
      <p:ext uri="{BB962C8B-B14F-4D97-AF65-F5344CB8AC3E}">
        <p14:creationId xmlns:p14="http://schemas.microsoft.com/office/powerpoint/2010/main" val="232463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04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6296F0F-5963-4D52-B4AB-330E7B599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7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Gráfico2">
            <a:extLst>
              <a:ext uri="{FF2B5EF4-FFF2-40B4-BE49-F238E27FC236}">
                <a16:creationId xmlns:a16="http://schemas.microsoft.com/office/drawing/2014/main" id="{91B492FB-C4FF-427C-B68C-6EF69F8B0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4" name="Oval 6">
            <a:extLst>
              <a:ext uri="{FF2B5EF4-FFF2-40B4-BE49-F238E27FC236}">
                <a16:creationId xmlns:a16="http://schemas.microsoft.com/office/drawing/2014/main" id="{D630DE39-F4E0-423A-85E1-64E886476B59}"/>
              </a:ext>
            </a:extLst>
          </p:cNvPr>
          <p:cNvSpPr>
            <a:spLocks noChangeArrowheads="1"/>
          </p:cNvSpPr>
          <p:nvPr/>
        </p:nvSpPr>
        <p:spPr bwMode="auto">
          <a:xfrm rot="3456996">
            <a:off x="4481512" y="2620963"/>
            <a:ext cx="4589463" cy="3976688"/>
          </a:xfrm>
          <a:prstGeom prst="ellipse">
            <a:avLst/>
          </a:prstGeom>
          <a:noFill/>
          <a:ln w="28575" cap="sq">
            <a:solidFill>
              <a:srgbClr val="5F5F5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E" altLang="es-PE" sz="2400"/>
          </a:p>
        </p:txBody>
      </p:sp>
    </p:spTree>
    <p:extLst>
      <p:ext uri="{BB962C8B-B14F-4D97-AF65-F5344CB8AC3E}">
        <p14:creationId xmlns:p14="http://schemas.microsoft.com/office/powerpoint/2010/main" val="74555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 animBg="1"/>
      <p:bldP spid="5837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Text Box 4">
            <a:extLst>
              <a:ext uri="{FF2B5EF4-FFF2-40B4-BE49-F238E27FC236}">
                <a16:creationId xmlns:a16="http://schemas.microsoft.com/office/drawing/2014/main" id="{DC56256C-AADB-447D-AD26-9DFB7A12C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908050"/>
            <a:ext cx="65151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Ámbitos de Intervención</a:t>
            </a:r>
          </a:p>
        </p:txBody>
      </p:sp>
      <p:sp>
        <p:nvSpPr>
          <p:cNvPr id="60421" name="Text Box 5">
            <a:extLst>
              <a:ext uri="{FF2B5EF4-FFF2-40B4-BE49-F238E27FC236}">
                <a16:creationId xmlns:a16="http://schemas.microsoft.com/office/drawing/2014/main" id="{9814DFC0-C460-47AC-8C48-44180F176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2636912"/>
            <a:ext cx="684053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Regional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Provincial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Distrital - Comunitario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04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0" name="AutoShape 39">
            <a:extLst>
              <a:ext uri="{FF2B5EF4-FFF2-40B4-BE49-F238E27FC236}">
                <a16:creationId xmlns:a16="http://schemas.microsoft.com/office/drawing/2014/main" id="{EE107E5E-95D1-4796-8FDD-939D5F269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368" y="4545013"/>
            <a:ext cx="588963" cy="1300163"/>
          </a:xfrm>
          <a:prstGeom prst="curvedRightArrow">
            <a:avLst>
              <a:gd name="adj1" fmla="val 44151"/>
              <a:gd name="adj2" fmla="val 88302"/>
              <a:gd name="adj3" fmla="val 33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E" altLang="es-PE" sz="2400"/>
          </a:p>
        </p:txBody>
      </p:sp>
      <p:sp>
        <p:nvSpPr>
          <p:cNvPr id="30771" name="Text Box 42">
            <a:extLst>
              <a:ext uri="{FF2B5EF4-FFF2-40B4-BE49-F238E27FC236}">
                <a16:creationId xmlns:a16="http://schemas.microsoft.com/office/drawing/2014/main" id="{35E9EC94-82D7-40B8-97D5-9282C5B62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2636838"/>
            <a:ext cx="2159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400" b="1" dirty="0">
                <a:solidFill>
                  <a:schemeClr val="tx2"/>
                </a:solidFill>
                <a:latin typeface="Berlin Sans FB Demi" panose="020E0802020502020306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4 </a:t>
            </a:r>
            <a:r>
              <a:rPr lang="es-ES" altLang="es-PE" sz="2000" b="1" dirty="0">
                <a:solidFill>
                  <a:schemeClr val="tx2"/>
                </a:solidFill>
                <a:latin typeface="Berlin Sans FB Demi" panose="020E0802020502020306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CONOS TERRITORIALES</a:t>
            </a:r>
          </a:p>
        </p:txBody>
      </p:sp>
      <p:sp>
        <p:nvSpPr>
          <p:cNvPr id="30772" name="Text Box 46">
            <a:extLst>
              <a:ext uri="{FF2B5EF4-FFF2-40B4-BE49-F238E27FC236}">
                <a16:creationId xmlns:a16="http://schemas.microsoft.com/office/drawing/2014/main" id="{AA048892-88EF-422E-A01E-DE3414C1B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3508375"/>
            <a:ext cx="165608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1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Comités para el Desarrollo Comunal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1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CODECO</a:t>
            </a:r>
            <a:endParaRPr lang="es-ES" altLang="es-PE" sz="1000" b="1" dirty="0">
              <a:latin typeface="Arial" panose="020B060402020202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61494" name="Text Box 54">
            <a:extLst>
              <a:ext uri="{FF2B5EF4-FFF2-40B4-BE49-F238E27FC236}">
                <a16:creationId xmlns:a16="http://schemas.microsoft.com/office/drawing/2014/main" id="{FA89FEFD-E927-4842-ADE3-CD669DD53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1412875"/>
            <a:ext cx="41036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400" b="1"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Asamblea de Juntas de Delegados Vecinales</a:t>
            </a:r>
            <a:endParaRPr lang="es-ES_tradnl" sz="1400">
              <a:effectLst>
                <a:outerShdw blurRad="38100" dist="38100" dir="2700000" algn="tl">
                  <a:srgbClr val="000000"/>
                </a:outerShdw>
              </a:effectLst>
              <a:latin typeface="Berlin Sans FB Demi" pitchFamily="34" charset="0"/>
            </a:endParaRPr>
          </a:p>
        </p:txBody>
      </p:sp>
      <p:grpSp>
        <p:nvGrpSpPr>
          <p:cNvPr id="61524" name="Group 84">
            <a:extLst>
              <a:ext uri="{FF2B5EF4-FFF2-40B4-BE49-F238E27FC236}">
                <a16:creationId xmlns:a16="http://schemas.microsoft.com/office/drawing/2014/main" id="{4ACD6D42-5D63-4163-B3FE-404CB3456D59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6237288"/>
            <a:ext cx="7200900" cy="519112"/>
            <a:chOff x="1247" y="3929"/>
            <a:chExt cx="4536" cy="327"/>
          </a:xfrm>
        </p:grpSpPr>
        <p:sp>
          <p:nvSpPr>
            <p:cNvPr id="61500" name="Text Box 60">
              <a:extLst>
                <a:ext uri="{FF2B5EF4-FFF2-40B4-BE49-F238E27FC236}">
                  <a16:creationId xmlns:a16="http://schemas.microsoft.com/office/drawing/2014/main" id="{922083DF-B99C-43E1-8DDC-0C414405B0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" y="3929"/>
              <a:ext cx="18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s-ES_tradnl" sz="2800" b="1">
                  <a:solidFill>
                    <a:srgbClr val="96969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erlin Sans FB Demi" pitchFamily="34" charset="0"/>
                </a:rPr>
                <a:t>DISTRITO</a:t>
              </a:r>
            </a:p>
          </p:txBody>
        </p:sp>
        <p:sp>
          <p:nvSpPr>
            <p:cNvPr id="61501" name="Text Box 61">
              <a:extLst>
                <a:ext uri="{FF2B5EF4-FFF2-40B4-BE49-F238E27FC236}">
                  <a16:creationId xmlns:a16="http://schemas.microsoft.com/office/drawing/2014/main" id="{E692B520-7DBC-4324-A5DA-52327B636C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1" y="3929"/>
              <a:ext cx="15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s-ES_tradnl" sz="2800" b="1">
                  <a:solidFill>
                    <a:srgbClr val="96969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erlin Sans FB Demi" pitchFamily="34" charset="0"/>
                </a:rPr>
                <a:t>PROVINCIA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FEE937C0-10D1-4462-A9DA-2D578145AE3D}"/>
              </a:ext>
            </a:extLst>
          </p:cNvPr>
          <p:cNvGrpSpPr/>
          <p:nvPr/>
        </p:nvGrpSpPr>
        <p:grpSpPr>
          <a:xfrm>
            <a:off x="1619250" y="576263"/>
            <a:ext cx="7524750" cy="5732462"/>
            <a:chOff x="1619250" y="576263"/>
            <a:chExt cx="7524750" cy="5732462"/>
          </a:xfrm>
        </p:grpSpPr>
        <p:grpSp>
          <p:nvGrpSpPr>
            <p:cNvPr id="61499" name="Group 59">
              <a:extLst>
                <a:ext uri="{FF2B5EF4-FFF2-40B4-BE49-F238E27FC236}">
                  <a16:creationId xmlns:a16="http://schemas.microsoft.com/office/drawing/2014/main" id="{9FCDA00A-F094-437D-B724-6C24253F43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9250" y="576263"/>
              <a:ext cx="4391025" cy="2781300"/>
              <a:chOff x="1020" y="363"/>
              <a:chExt cx="2766" cy="1752"/>
            </a:xfrm>
          </p:grpSpPr>
          <p:sp>
            <p:nvSpPr>
              <p:cNvPr id="30774" name="Line 4">
                <a:extLst>
                  <a:ext uri="{FF2B5EF4-FFF2-40B4-BE49-F238E27FC236}">
                    <a16:creationId xmlns:a16="http://schemas.microsoft.com/office/drawing/2014/main" id="{BAB689C0-FD19-44C4-96C5-AD685BC491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15" y="1290"/>
                <a:ext cx="0" cy="8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61445" name="Oval 5">
                <a:extLst>
                  <a:ext uri="{FF2B5EF4-FFF2-40B4-BE49-F238E27FC236}">
                    <a16:creationId xmlns:a16="http://schemas.microsoft.com/office/drawing/2014/main" id="{ED16D2DD-92DA-4207-82EB-C22E4A411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" y="363"/>
                <a:ext cx="2766" cy="9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10800" rIns="0" bIns="10800"/>
              <a:lstStyle/>
              <a:p>
                <a:pPr algn="ctr">
                  <a:lnSpc>
                    <a:spcPct val="70000"/>
                  </a:lnSpc>
                  <a:defRPr/>
                </a:pPr>
                <a:endParaRPr lang="es-ES" sz="14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endParaRPr>
              </a:p>
              <a:p>
                <a:pPr algn="ctr">
                  <a:lnSpc>
                    <a:spcPct val="70000"/>
                  </a:lnSpc>
                  <a:defRPr/>
                </a:pPr>
                <a:r>
                  <a:rPr lang="es-ES" sz="3600" b="1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Alcalde</a:t>
                </a:r>
              </a:p>
              <a:p>
                <a:pPr algn="ctr" eaLnBrk="1" hangingPunct="1">
                  <a:spcAft>
                    <a:spcPct val="40000"/>
                  </a:spcAft>
                  <a:defRPr/>
                </a:pPr>
                <a:r>
                  <a:rPr lang="es-ES" sz="1500" b="1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Consejo de Coordinación Local</a:t>
                </a:r>
                <a:endParaRPr lang="es-ES" sz="15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ea typeface="Times New Roman" pitchFamily="18" charset="0"/>
                  <a:cs typeface="Tahoma" pitchFamily="34" charset="0"/>
                </a:endParaRPr>
              </a:p>
              <a:p>
                <a:pPr algn="ctr" eaLnBrk="1" hangingPunct="1">
                  <a:defRPr/>
                </a:pPr>
                <a:endParaRPr lang="es-ES" sz="1100" b="1" dirty="0">
                  <a:solidFill>
                    <a:schemeClr val="bg2"/>
                  </a:solidFill>
                  <a:latin typeface="Tahoma" pitchFamily="34" charset="0"/>
                  <a:cs typeface="Times New Roman" pitchFamily="18" charset="0"/>
                </a:endParaRPr>
              </a:p>
            </p:txBody>
          </p:sp>
          <p:sp>
            <p:nvSpPr>
              <p:cNvPr id="30776" name="Line 12">
                <a:extLst>
                  <a:ext uri="{FF2B5EF4-FFF2-40B4-BE49-F238E27FC236}">
                    <a16:creationId xmlns:a16="http://schemas.microsoft.com/office/drawing/2014/main" id="{3F575BC4-2F1E-49F4-8AAA-2310E7B55E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15" y="1573"/>
                <a:ext cx="2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30777" name="Rectangle 45">
                <a:extLst>
                  <a:ext uri="{FF2B5EF4-FFF2-40B4-BE49-F238E27FC236}">
                    <a16:creationId xmlns:a16="http://schemas.microsoft.com/office/drawing/2014/main" id="{EF2FED82-2F75-4089-81A5-19EBE43DD4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1" y="1368"/>
                <a:ext cx="1112" cy="404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200" b="1">
                    <a:solidFill>
                      <a:schemeClr val="bg2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Equipo Técnico:</a:t>
                </a:r>
                <a:endParaRPr lang="es-ES" altLang="es-PE" sz="1100">
                  <a:solidFill>
                    <a:schemeClr val="bg2"/>
                  </a:solidFill>
                  <a:latin typeface="Arial" panose="020B0604020202020204" pitchFamily="34" charset="0"/>
                </a:endParaRP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200">
                    <a:solidFill>
                      <a:schemeClr val="bg2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Asesores, Gerencias y Áreas vinculadas</a:t>
                </a:r>
                <a:endParaRPr lang="es-ES" altLang="es-PE" sz="1800">
                  <a:solidFill>
                    <a:schemeClr val="bg2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A3724638-9FAA-4856-B810-78260A2DCA78}"/>
                </a:ext>
              </a:extLst>
            </p:cNvPr>
            <p:cNvGrpSpPr/>
            <p:nvPr/>
          </p:nvGrpSpPr>
          <p:grpSpPr>
            <a:xfrm>
              <a:off x="1692275" y="3360738"/>
              <a:ext cx="4392613" cy="2805113"/>
              <a:chOff x="1692275" y="3360738"/>
              <a:chExt cx="4392613" cy="2805113"/>
            </a:xfrm>
          </p:grpSpPr>
          <p:sp>
            <p:nvSpPr>
              <p:cNvPr id="30756" name="Line 11">
                <a:extLst>
                  <a:ext uri="{FF2B5EF4-FFF2-40B4-BE49-F238E27FC236}">
                    <a16:creationId xmlns:a16="http://schemas.microsoft.com/office/drawing/2014/main" id="{CC999CEA-ACF6-4A52-AAF7-2706C71DC8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80615" y="3360738"/>
                <a:ext cx="2880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 dirty="0"/>
              </a:p>
            </p:txBody>
          </p:sp>
          <p:sp>
            <p:nvSpPr>
              <p:cNvPr id="30757" name="Line 26">
                <a:extLst>
                  <a:ext uri="{FF2B5EF4-FFF2-40B4-BE49-F238E27FC236}">
                    <a16:creationId xmlns:a16="http://schemas.microsoft.com/office/drawing/2014/main" id="{DE452D02-434F-4EA4-A75C-D141BC73E2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6252" y="3360738"/>
                <a:ext cx="0" cy="649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30758" name="Line 27">
                <a:extLst>
                  <a:ext uri="{FF2B5EF4-FFF2-40B4-BE49-F238E27FC236}">
                    <a16:creationId xmlns:a16="http://schemas.microsoft.com/office/drawing/2014/main" id="{872EFB3B-FB59-4795-8B80-4BC0709852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79564" y="3360738"/>
                <a:ext cx="0" cy="649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30759" name="Line 28">
                <a:extLst>
                  <a:ext uri="{FF2B5EF4-FFF2-40B4-BE49-F238E27FC236}">
                    <a16:creationId xmlns:a16="http://schemas.microsoft.com/office/drawing/2014/main" id="{35BFA597-2E21-4E3A-B583-00CE9483CD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62214" y="3360738"/>
                <a:ext cx="0" cy="649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30760" name="Line 29">
                <a:extLst>
                  <a:ext uri="{FF2B5EF4-FFF2-40B4-BE49-F238E27FC236}">
                    <a16:creationId xmlns:a16="http://schemas.microsoft.com/office/drawing/2014/main" id="{1362341F-5ABA-4627-9995-16C1E1F8AF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46452" y="3360738"/>
                <a:ext cx="0" cy="649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30762" name="Rectangle 31">
                <a:extLst>
                  <a:ext uri="{FF2B5EF4-FFF2-40B4-BE49-F238E27FC236}">
                    <a16:creationId xmlns:a16="http://schemas.microsoft.com/office/drawing/2014/main" id="{8B8100E8-3823-43DF-A7A2-47F2A5BE83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1546" y="4008438"/>
                <a:ext cx="514350" cy="1301750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ES" altLang="es-PE" sz="600" b="1" dirty="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C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N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ES" altLang="es-PE" sz="1100" b="1" dirty="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01</a:t>
                </a:r>
              </a:p>
            </p:txBody>
          </p:sp>
          <p:sp>
            <p:nvSpPr>
              <p:cNvPr id="30763" name="Rectangle 32">
                <a:extLst>
                  <a:ext uri="{FF2B5EF4-FFF2-40B4-BE49-F238E27FC236}">
                    <a16:creationId xmlns:a16="http://schemas.microsoft.com/office/drawing/2014/main" id="{BF25946A-1CFE-45D2-8A77-3A01AA290E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4484" y="4008438"/>
                <a:ext cx="515938" cy="1301750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ES" altLang="es-PE" sz="600" b="1" dirty="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C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N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ES" altLang="es-PE" sz="1100" b="1" dirty="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03</a:t>
                </a:r>
                <a:endParaRPr lang="es-ES" altLang="es-PE" sz="1100" b="1" dirty="0">
                  <a:solidFill>
                    <a:schemeClr val="bg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0764" name="Rectangle 33">
                <a:extLst>
                  <a:ext uri="{FF2B5EF4-FFF2-40B4-BE49-F238E27FC236}">
                    <a16:creationId xmlns:a16="http://schemas.microsoft.com/office/drawing/2014/main" id="{8BA3A9C3-2816-45AD-9E5B-ED97D15C98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1746" y="4008438"/>
                <a:ext cx="514350" cy="1301750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ES" altLang="es-PE" sz="600" b="1" dirty="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C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N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ES" altLang="es-PE" sz="1100" b="1" dirty="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04</a:t>
                </a:r>
                <a:endParaRPr lang="es-ES" altLang="es-PE" sz="1100" b="1" dirty="0">
                  <a:solidFill>
                    <a:schemeClr val="bg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0766" name="Rectangle 35">
                <a:extLst>
                  <a:ext uri="{FF2B5EF4-FFF2-40B4-BE49-F238E27FC236}">
                    <a16:creationId xmlns:a16="http://schemas.microsoft.com/office/drawing/2014/main" id="{911D9ED3-C501-4ADC-BEC3-696E7BBDF4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1834" y="4005263"/>
                <a:ext cx="514350" cy="1300163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ES" altLang="es-PE" sz="600" b="1" dirty="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C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N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O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ES" altLang="es-PE" sz="1100" b="1" dirty="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1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02</a:t>
                </a:r>
                <a:endParaRPr lang="es-ES" altLang="es-PE" sz="1100" b="1" dirty="0">
                  <a:solidFill>
                    <a:schemeClr val="bg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0769" name="Rectangle 38">
                <a:extLst>
                  <a:ext uri="{FF2B5EF4-FFF2-40B4-BE49-F238E27FC236}">
                    <a16:creationId xmlns:a16="http://schemas.microsoft.com/office/drawing/2014/main" id="{1F42307E-0024-4F32-B7AF-0B38ED0E5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92275" y="5524501"/>
                <a:ext cx="4392613" cy="641350"/>
              </a:xfrm>
              <a:prstGeom prst="rect">
                <a:avLst/>
              </a:prstGeom>
              <a:solidFill>
                <a:srgbClr val="FFFFFF"/>
              </a:solidFill>
              <a:ln w="9525" cap="rnd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900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Las </a:t>
                </a:r>
                <a:r>
                  <a:rPr lang="es-ES" altLang="es-PE" sz="9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CONOS TERRITORIALES</a:t>
                </a:r>
                <a:r>
                  <a:rPr lang="es-ES" altLang="es-PE" sz="900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 tienen el carácter de organización de actores sociales en función a las</a:t>
                </a:r>
                <a:r>
                  <a:rPr lang="es-ES" altLang="es-PE" sz="9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 Juntas de Delegados Vecinales de las propias organizaciones comunitarias</a:t>
                </a:r>
                <a:r>
                  <a:rPr lang="es-ES" altLang="es-PE" sz="900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: </a:t>
                </a:r>
                <a:r>
                  <a:rPr lang="es-ES" altLang="es-PE" sz="900" b="1" dirty="0">
                    <a:solidFill>
                      <a:schemeClr val="bg2"/>
                    </a:solidFill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Pueblos Jóvenes, UPIS o Urbanizaciones, según se determine.</a:t>
                </a:r>
                <a:endParaRPr lang="es-ES" altLang="es-PE" sz="900" b="1" dirty="0">
                  <a:solidFill>
                    <a:schemeClr val="bg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61523" name="Group 83">
              <a:extLst>
                <a:ext uri="{FF2B5EF4-FFF2-40B4-BE49-F238E27FC236}">
                  <a16:creationId xmlns:a16="http://schemas.microsoft.com/office/drawing/2014/main" id="{BE6CFF51-575F-4E1F-9991-A6B21CB3EF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4075" y="800100"/>
              <a:ext cx="7019925" cy="5508625"/>
              <a:chOff x="1338" y="504"/>
              <a:chExt cx="4422" cy="3470"/>
            </a:xfrm>
          </p:grpSpPr>
          <p:grpSp>
            <p:nvGrpSpPr>
              <p:cNvPr id="30726" name="Group 58">
                <a:extLst>
                  <a:ext uri="{FF2B5EF4-FFF2-40B4-BE49-F238E27FC236}">
                    <a16:creationId xmlns:a16="http://schemas.microsoft.com/office/drawing/2014/main" id="{B871C7B4-69D0-4403-B6BE-F363F53EC9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8" y="853"/>
                <a:ext cx="4400" cy="3121"/>
                <a:chOff x="1338" y="853"/>
                <a:chExt cx="4400" cy="3121"/>
              </a:xfrm>
            </p:grpSpPr>
            <p:grpSp>
              <p:nvGrpSpPr>
                <p:cNvPr id="30728" name="Group 57">
                  <a:extLst>
                    <a:ext uri="{FF2B5EF4-FFF2-40B4-BE49-F238E27FC236}">
                      <a16:creationId xmlns:a16="http://schemas.microsoft.com/office/drawing/2014/main" id="{E8591809-4752-4665-A302-F79E78D7F1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96" y="853"/>
                  <a:ext cx="2042" cy="3121"/>
                  <a:chOff x="3696" y="853"/>
                  <a:chExt cx="2042" cy="3121"/>
                </a:xfrm>
              </p:grpSpPr>
              <p:sp>
                <p:nvSpPr>
                  <p:cNvPr id="30730" name="Line 49">
                    <a:extLst>
                      <a:ext uri="{FF2B5EF4-FFF2-40B4-BE49-F238E27FC236}">
                        <a16:creationId xmlns:a16="http://schemas.microsoft.com/office/drawing/2014/main" id="{D74776FE-E2E8-4A51-8372-A5E5669E009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96" y="1566"/>
                    <a:ext cx="499" cy="0"/>
                  </a:xfrm>
                  <a:prstGeom prst="line">
                    <a:avLst/>
                  </a:prstGeom>
                  <a:noFill/>
                  <a:ln w="12700" cap="sq">
                    <a:solidFill>
                      <a:schemeClr val="bg2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s-PE"/>
                  </a:p>
                </p:txBody>
              </p:sp>
              <p:grpSp>
                <p:nvGrpSpPr>
                  <p:cNvPr id="30731" name="Group 51">
                    <a:extLst>
                      <a:ext uri="{FF2B5EF4-FFF2-40B4-BE49-F238E27FC236}">
                        <a16:creationId xmlns:a16="http://schemas.microsoft.com/office/drawing/2014/main" id="{67164AFD-30B2-4EC0-A76C-ADC274E97A2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001" y="853"/>
                    <a:ext cx="1737" cy="3121"/>
                    <a:chOff x="4001" y="812"/>
                    <a:chExt cx="1737" cy="3121"/>
                  </a:xfrm>
                </p:grpSpPr>
                <p:sp>
                  <p:nvSpPr>
                    <p:cNvPr id="30732" name="Rectangle 6">
                      <a:extLst>
                        <a:ext uri="{FF2B5EF4-FFF2-40B4-BE49-F238E27FC236}">
                          <a16:creationId xmlns:a16="http://schemas.microsoft.com/office/drawing/2014/main" id="{796C7569-5351-4DF2-B343-2B9B1006303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1440"/>
                      <a:ext cx="1576" cy="180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 b="1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Desarrollo Urbano</a:t>
                      </a:r>
                      <a:r>
                        <a:rPr lang="es-ES" altLang="es-PE" sz="900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y </a:t>
                      </a:r>
                      <a:r>
                        <a:rPr lang="es-ES" altLang="es-PE" sz="900" b="1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Medio Ambiental</a:t>
                      </a:r>
                      <a:endParaRPr lang="es-ES" altLang="es-PE" sz="18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33" name="Rectangle 7">
                      <a:extLst>
                        <a:ext uri="{FF2B5EF4-FFF2-40B4-BE49-F238E27FC236}">
                          <a16:creationId xmlns:a16="http://schemas.microsoft.com/office/drawing/2014/main" id="{B5296C2A-2DFC-4B73-9568-4B3C026E861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1711"/>
                      <a:ext cx="1576" cy="230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Educación y Cultura </a:t>
                      </a:r>
                      <a:r>
                        <a:rPr lang="es-ES" altLang="es-PE" sz="900" b="1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(Descentralización de Educación)</a:t>
                      </a:r>
                      <a:endParaRPr lang="es-ES" altLang="es-PE" sz="18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34" name="Rectangle 8">
                      <a:extLst>
                        <a:ext uri="{FF2B5EF4-FFF2-40B4-BE49-F238E27FC236}">
                          <a16:creationId xmlns:a16="http://schemas.microsoft.com/office/drawing/2014/main" id="{3E529366-BBAA-4F4A-9656-E190E2948D2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2013"/>
                      <a:ext cx="1576" cy="197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Salud </a:t>
                      </a:r>
                      <a:r>
                        <a:rPr lang="es-ES" altLang="es-PE" sz="900" b="1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(Descentralización de Salud)</a:t>
                      </a:r>
                      <a:endParaRPr lang="es-ES" altLang="es-PE" sz="18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35" name="Rectangle 9">
                      <a:extLst>
                        <a:ext uri="{FF2B5EF4-FFF2-40B4-BE49-F238E27FC236}">
                          <a16:creationId xmlns:a16="http://schemas.microsoft.com/office/drawing/2014/main" id="{7EBA357A-0A52-4053-B596-06EF813E5A7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3140"/>
                      <a:ext cx="1576" cy="247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Comité  Provincial para la Promoción de la Juventud y el Emprendedorismo (</a:t>
                      </a:r>
                      <a:r>
                        <a:rPr lang="es-ES" altLang="es-PE" sz="900" b="1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COPROJE</a:t>
                      </a: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es-ES" altLang="es-PE" sz="180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36" name="Rectangle 10">
                      <a:extLst>
                        <a:ext uri="{FF2B5EF4-FFF2-40B4-BE49-F238E27FC236}">
                          <a16:creationId xmlns:a16="http://schemas.microsoft.com/office/drawing/2014/main" id="{BE842E61-806D-45F4-8446-3AFA9BD0763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1176"/>
                      <a:ext cx="1576" cy="172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 b="1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Desarrollo Económico y empresarial</a:t>
                      </a:r>
                      <a:endParaRPr lang="es-ES" altLang="es-PE" sz="18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37" name="Line 14">
                      <a:extLst>
                        <a:ext uri="{FF2B5EF4-FFF2-40B4-BE49-F238E27FC236}">
                          <a16:creationId xmlns:a16="http://schemas.microsoft.com/office/drawing/2014/main" id="{27BFF530-0E3E-437D-9F9E-709E29EF89F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01" y="935"/>
                      <a:ext cx="22" cy="286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38" name="Line 15">
                      <a:extLst>
                        <a:ext uri="{FF2B5EF4-FFF2-40B4-BE49-F238E27FC236}">
                          <a16:creationId xmlns:a16="http://schemas.microsoft.com/office/drawing/2014/main" id="{442F8A35-2F65-4F19-BED4-7AFAE1CB089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1298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39" name="Line 17">
                      <a:extLst>
                        <a:ext uri="{FF2B5EF4-FFF2-40B4-BE49-F238E27FC236}">
                          <a16:creationId xmlns:a16="http://schemas.microsoft.com/office/drawing/2014/main" id="{1C04B61F-3D5D-4854-BC3F-D9494A2B963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1836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40" name="Line 18">
                      <a:extLst>
                        <a:ext uri="{FF2B5EF4-FFF2-40B4-BE49-F238E27FC236}">
                          <a16:creationId xmlns:a16="http://schemas.microsoft.com/office/drawing/2014/main" id="{BA746290-8D95-45FA-ACDE-236C396A697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2119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41" name="Line 19">
                      <a:extLst>
                        <a:ext uri="{FF2B5EF4-FFF2-40B4-BE49-F238E27FC236}">
                          <a16:creationId xmlns:a16="http://schemas.microsoft.com/office/drawing/2014/main" id="{3C57A220-65F5-4F02-9856-9756FE96B27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2403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42" name="Rectangle 20">
                      <a:extLst>
                        <a:ext uri="{FF2B5EF4-FFF2-40B4-BE49-F238E27FC236}">
                          <a16:creationId xmlns:a16="http://schemas.microsoft.com/office/drawing/2014/main" id="{70753A7C-B9E4-4F83-8AE5-35162BD61DA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2545"/>
                      <a:ext cx="1576" cy="254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Comité Multisectorial para la Prevención del Consumo de Drogas (</a:t>
                      </a:r>
                      <a:r>
                        <a:rPr lang="es-ES" altLang="es-PE" sz="900" b="1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COMUL</a:t>
                      </a: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es-ES" altLang="es-PE" sz="180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43" name="Rectangle 21">
                      <a:extLst>
                        <a:ext uri="{FF2B5EF4-FFF2-40B4-BE49-F238E27FC236}">
                          <a16:creationId xmlns:a16="http://schemas.microsoft.com/office/drawing/2014/main" id="{C082A3A4-72AB-48ED-AEDB-D793D064C58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2866"/>
                      <a:ext cx="1576" cy="247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Comité Multisectorial para la Promoción de la Infancia y la Adolescencia (</a:t>
                      </a:r>
                      <a:r>
                        <a:rPr lang="es-ES" altLang="es-PE" sz="900" b="1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COMPIA</a:t>
                      </a: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es-ES" altLang="es-PE" sz="180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44" name="Line 22">
                      <a:extLst>
                        <a:ext uri="{FF2B5EF4-FFF2-40B4-BE49-F238E27FC236}">
                          <a16:creationId xmlns:a16="http://schemas.microsoft.com/office/drawing/2014/main" id="{97FB4BCC-2247-42C6-94B8-27F16524783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2983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45" name="Line 23">
                      <a:extLst>
                        <a:ext uri="{FF2B5EF4-FFF2-40B4-BE49-F238E27FC236}">
                          <a16:creationId xmlns:a16="http://schemas.microsoft.com/office/drawing/2014/main" id="{BC7C89D5-27B4-4136-A6F6-20F9B95E51B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2683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46" name="Rectangle 24">
                      <a:extLst>
                        <a:ext uri="{FF2B5EF4-FFF2-40B4-BE49-F238E27FC236}">
                          <a16:creationId xmlns:a16="http://schemas.microsoft.com/office/drawing/2014/main" id="{D20DBB2E-CEE2-4EAD-ABBC-A75F1445430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2276"/>
                      <a:ext cx="1576" cy="206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Seguridad Ciudadana y Desarme Civil (</a:t>
                      </a:r>
                      <a:r>
                        <a:rPr lang="es-ES" altLang="es-PE" sz="900" b="1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COPROSEC</a:t>
                      </a:r>
                      <a:r>
                        <a:rPr lang="es-ES" altLang="es-PE" sz="900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es-ES" altLang="es-PE" sz="18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47" name="Line 25">
                      <a:extLst>
                        <a:ext uri="{FF2B5EF4-FFF2-40B4-BE49-F238E27FC236}">
                          <a16:creationId xmlns:a16="http://schemas.microsoft.com/office/drawing/2014/main" id="{38FB3349-393A-465C-9659-B637C700514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3256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48" name="Rectangle 40">
                      <a:extLst>
                        <a:ext uri="{FF2B5EF4-FFF2-40B4-BE49-F238E27FC236}">
                          <a16:creationId xmlns:a16="http://schemas.microsoft.com/office/drawing/2014/main" id="{722CF6F8-847B-4773-8482-086434F1E2B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3413"/>
                      <a:ext cx="1576" cy="247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Comité Provincial para la Promoción de las Personas Adultas Mayores (</a:t>
                      </a:r>
                      <a:r>
                        <a:rPr lang="es-ES" altLang="es-PE" sz="900" b="1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COPROPAM</a:t>
                      </a: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es-ES" altLang="es-PE" sz="180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49" name="Line 41">
                      <a:extLst>
                        <a:ext uri="{FF2B5EF4-FFF2-40B4-BE49-F238E27FC236}">
                          <a16:creationId xmlns:a16="http://schemas.microsoft.com/office/drawing/2014/main" id="{689AC52A-A614-4C0D-B7ED-3654A8BAD96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3529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50" name="Rectangle 43">
                      <a:extLst>
                        <a:ext uri="{FF2B5EF4-FFF2-40B4-BE49-F238E27FC236}">
                          <a16:creationId xmlns:a16="http://schemas.microsoft.com/office/drawing/2014/main" id="{A67181EE-C442-4A89-A8E6-3EFA94C080A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" y="3686"/>
                      <a:ext cx="1576" cy="247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Comité Multisectorial para la Promoción de las Personas con discapacidad (</a:t>
                      </a:r>
                      <a:r>
                        <a:rPr lang="es-ES" altLang="es-PE" sz="900" b="1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COMPDIS</a:t>
                      </a:r>
                      <a:r>
                        <a:rPr lang="es-ES" altLang="es-PE" sz="90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)</a:t>
                      </a:r>
                      <a:endParaRPr lang="es-ES" altLang="es-PE" sz="180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51" name="Line 44">
                      <a:extLst>
                        <a:ext uri="{FF2B5EF4-FFF2-40B4-BE49-F238E27FC236}">
                          <a16:creationId xmlns:a16="http://schemas.microsoft.com/office/drawing/2014/main" id="{4FB272ED-46B1-4B71-AA3E-688221C11FB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3" y="3813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  <p:sp>
                  <p:nvSpPr>
                    <p:cNvPr id="30752" name="Rectangle 47">
                      <a:extLst>
                        <a:ext uri="{FF2B5EF4-FFF2-40B4-BE49-F238E27FC236}">
                          <a16:creationId xmlns:a16="http://schemas.microsoft.com/office/drawing/2014/main" id="{9F5C277E-FB4F-42AA-8709-775B95AA073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49" y="812"/>
                      <a:ext cx="1576" cy="264"/>
                    </a:xfrm>
                    <a:prstGeom prst="rect">
                      <a:avLst/>
                    </a:prstGeom>
                    <a:solidFill>
                      <a:srgbClr val="66FF66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»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n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s-ES" altLang="es-PE" sz="900" b="1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Estrategia Nacional de Superación de la Pobreza </a:t>
                      </a:r>
                      <a:r>
                        <a:rPr lang="es-ES" altLang="es-PE" sz="900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y la</a:t>
                      </a:r>
                      <a:r>
                        <a:rPr lang="es-ES" altLang="es-PE" sz="900" b="1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Seguridad Alimentaria</a:t>
                      </a:r>
                      <a:r>
                        <a:rPr lang="es-ES" altLang="es-PE" sz="900" dirty="0">
                          <a:solidFill>
                            <a:schemeClr val="bg2"/>
                          </a:solidFill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.</a:t>
                      </a:r>
                      <a:endParaRPr lang="es-ES" altLang="es-PE" sz="18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p:txBody>
                </p:sp>
                <p:sp>
                  <p:nvSpPr>
                    <p:cNvPr id="30753" name="Line 48">
                      <a:extLst>
                        <a:ext uri="{FF2B5EF4-FFF2-40B4-BE49-F238E27FC236}">
                          <a16:creationId xmlns:a16="http://schemas.microsoft.com/office/drawing/2014/main" id="{0D2ABEE2-CD7F-4AB4-AA3B-482B339EDE6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01" y="935"/>
                      <a:ext cx="13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PE"/>
                    </a:p>
                  </p:txBody>
                </p:sp>
              </p:grpSp>
            </p:grpSp>
            <p:sp>
              <p:nvSpPr>
                <p:cNvPr id="61495" name="Text Box 55">
                  <a:extLst>
                    <a:ext uri="{FF2B5EF4-FFF2-40B4-BE49-F238E27FC236}">
                      <a16:creationId xmlns:a16="http://schemas.microsoft.com/office/drawing/2014/main" id="{E622B987-F336-4255-80A9-52F230DB630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338" y="970"/>
                  <a:ext cx="222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 cap="sq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s-ES" sz="1400" b="1" dirty="0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Berlin Sans FB Demi" pitchFamily="34" charset="0"/>
                    </a:rPr>
                    <a:t>Comités Provinciales de Concertación</a:t>
                  </a:r>
                  <a:endParaRPr lang="es-ES_tradnl" sz="1400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Berlin Sans FB Demi" pitchFamily="34" charset="0"/>
                  </a:endParaRPr>
                </a:p>
              </p:txBody>
            </p:sp>
          </p:grpSp>
          <p:sp>
            <p:nvSpPr>
              <p:cNvPr id="61522" name="Text Box 82">
                <a:extLst>
                  <a:ext uri="{FF2B5EF4-FFF2-40B4-BE49-F238E27FC236}">
                    <a16:creationId xmlns:a16="http://schemas.microsoft.com/office/drawing/2014/main" id="{AAB4B040-A18F-4584-9996-48E7BB6F9A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9" y="504"/>
                <a:ext cx="170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s-ES_tradnl" sz="2000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Berlin Sans FB Demi" pitchFamily="34" charset="0"/>
                  </a:rPr>
                  <a:t>COMITÉS TEMÁTICOS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02" name="Group 38">
            <a:extLst>
              <a:ext uri="{FF2B5EF4-FFF2-40B4-BE49-F238E27FC236}">
                <a16:creationId xmlns:a16="http://schemas.microsoft.com/office/drawing/2014/main" id="{399C377C-1BFC-4E9E-AD6F-118A345C84CF}"/>
              </a:ext>
            </a:extLst>
          </p:cNvPr>
          <p:cNvGrpSpPr>
            <a:grpSpLocks/>
          </p:cNvGrpSpPr>
          <p:nvPr/>
        </p:nvGrpSpPr>
        <p:grpSpPr bwMode="auto">
          <a:xfrm>
            <a:off x="1357313" y="979488"/>
            <a:ext cx="5165725" cy="3168650"/>
            <a:chOff x="810" y="300"/>
            <a:chExt cx="3254" cy="1996"/>
          </a:xfrm>
        </p:grpSpPr>
        <p:sp>
          <p:nvSpPr>
            <p:cNvPr id="32802" name="Line 4">
              <a:extLst>
                <a:ext uri="{FF2B5EF4-FFF2-40B4-BE49-F238E27FC236}">
                  <a16:creationId xmlns:a16="http://schemas.microsoft.com/office/drawing/2014/main" id="{DC5E981F-B55F-4E4B-A6E8-660330EA8B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90" y="767"/>
              <a:ext cx="14" cy="15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803" name="Rectangle 5">
              <a:extLst>
                <a:ext uri="{FF2B5EF4-FFF2-40B4-BE49-F238E27FC236}">
                  <a16:creationId xmlns:a16="http://schemas.microsoft.com/office/drawing/2014/main" id="{77C92EB8-DE33-4783-A131-133CA01DD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4" y="1444"/>
              <a:ext cx="1440" cy="432"/>
            </a:xfrm>
            <a:prstGeom prst="rect">
              <a:avLst/>
            </a:prstGeom>
            <a:solidFill>
              <a:srgbClr val="99CCFF"/>
            </a:solidFill>
            <a:ln w="9525" cap="rnd">
              <a:solidFill>
                <a:schemeClr val="bg2"/>
              </a:solidFill>
              <a:prstDash val="sysDot"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900" b="1">
                  <a:solidFill>
                    <a:schemeClr val="bg2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Asistencia Técnica para el Desarrollo</a:t>
              </a:r>
              <a:endParaRPr lang="es-ES" altLang="es-PE" sz="1200" b="1">
                <a:solidFill>
                  <a:schemeClr val="bg2"/>
                </a:solidFill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90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rPr>
                <a:t>(Equipo Técnico: Municipalidad – Consultor – Representantes de ONG’s)</a:t>
              </a:r>
              <a:endParaRPr lang="es-ES" altLang="es-PE" sz="1800">
                <a:solidFill>
                  <a:schemeClr val="bg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4" name="Line 18">
              <a:extLst>
                <a:ext uri="{FF2B5EF4-FFF2-40B4-BE49-F238E27FC236}">
                  <a16:creationId xmlns:a16="http://schemas.microsoft.com/office/drawing/2014/main" id="{59BC66DB-D4A5-48B8-9C8A-65E058379D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4" y="1648"/>
              <a:ext cx="320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805" name="Rectangle 33">
              <a:extLst>
                <a:ext uri="{FF2B5EF4-FFF2-40B4-BE49-F238E27FC236}">
                  <a16:creationId xmlns:a16="http://schemas.microsoft.com/office/drawing/2014/main" id="{CCC0F863-00A7-4696-BDA9-B9D43B379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" y="300"/>
              <a:ext cx="3015" cy="1046"/>
            </a:xfrm>
            <a:prstGeom prst="rect">
              <a:avLst/>
            </a:prstGeom>
            <a:solidFill>
              <a:srgbClr val="99C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tabLst>
                  <a:tab pos="457200" algn="l"/>
                </a:tabLs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tabLst>
                  <a:tab pos="457200" algn="l"/>
                </a:tabLs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tabLst>
                  <a:tab pos="45720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tabLst>
                  <a:tab pos="45720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tabLst>
                  <a:tab pos="45720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tabLst>
                  <a:tab pos="45720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tabLst>
                  <a:tab pos="45720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tabLst>
                  <a:tab pos="45720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tabLst>
                  <a:tab pos="45720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500" b="1" dirty="0">
                  <a:solidFill>
                    <a:schemeClr val="bg2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COMITÉ DE DESARROLLO COMUNAL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500" b="1" dirty="0">
                  <a:solidFill>
                    <a:schemeClr val="bg2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DEL CONO SUR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3000" b="1" dirty="0">
                  <a:solidFill>
                    <a:srgbClr val="FF0000"/>
                  </a:solidFill>
                  <a:latin typeface="Berlin Sans FB Demi" panose="020E0802020502020306" pitchFamily="34" charset="0"/>
                  <a:ea typeface="Times New Roman" panose="02020603050405020304" pitchFamily="18" charset="0"/>
                  <a:cs typeface="Tahoma" panose="020B0604030504040204" pitchFamily="34" charset="0"/>
                </a:rPr>
                <a:t>C O D E C O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100" b="1" dirty="0">
                  <a:solidFill>
                    <a:schemeClr val="bg2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Representantes de Juntas de Delegados Vecinales</a:t>
              </a:r>
              <a:r>
                <a:rPr lang="es-ES" altLang="es-PE" sz="1100" dirty="0">
                  <a:solidFill>
                    <a:schemeClr val="bg2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: 2, 3, 4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100" dirty="0">
                  <a:solidFill>
                    <a:schemeClr val="bg2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Representante de la Municipalidad / Prefectura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100" dirty="0">
                  <a:solidFill>
                    <a:schemeClr val="bg2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Representante de cada Comité Temático Comunitario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100" dirty="0">
                  <a:solidFill>
                    <a:schemeClr val="bg2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Representante de Sectores Territoriales / Otros</a:t>
              </a:r>
              <a:endParaRPr lang="es-ES" altLang="es-PE" sz="1800" dirty="0">
                <a:solidFill>
                  <a:schemeClr val="bg2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2501" name="Group 37">
            <a:extLst>
              <a:ext uri="{FF2B5EF4-FFF2-40B4-BE49-F238E27FC236}">
                <a16:creationId xmlns:a16="http://schemas.microsoft.com/office/drawing/2014/main" id="{C7260077-C467-4760-925B-D035F5594FFD}"/>
              </a:ext>
            </a:extLst>
          </p:cNvPr>
          <p:cNvGrpSpPr>
            <a:grpSpLocks/>
          </p:cNvGrpSpPr>
          <p:nvPr/>
        </p:nvGrpSpPr>
        <p:grpSpPr bwMode="auto">
          <a:xfrm>
            <a:off x="3729038" y="1552575"/>
            <a:ext cx="5162550" cy="3943350"/>
            <a:chOff x="2304" y="661"/>
            <a:chExt cx="3252" cy="2484"/>
          </a:xfrm>
        </p:grpSpPr>
        <p:sp>
          <p:nvSpPr>
            <p:cNvPr id="32789" name="Rectangle 6">
              <a:extLst>
                <a:ext uri="{FF2B5EF4-FFF2-40B4-BE49-F238E27FC236}">
                  <a16:creationId xmlns:a16="http://schemas.microsoft.com/office/drawing/2014/main" id="{BC10783D-8C5C-4D54-8D46-A41CEBF9F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" y="661"/>
              <a:ext cx="1152" cy="28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200" b="1">
                  <a:solidFill>
                    <a:schemeClr val="bg2"/>
                  </a:solidFill>
                  <a:latin typeface="Book Antiqua" panose="02040602050305030304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Comité Urbano Ambiental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s-ES" altLang="es-PE" sz="1200" b="1">
                <a:solidFill>
                  <a:schemeClr val="bg2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32790" name="Rectangle 7">
              <a:extLst>
                <a:ext uri="{FF2B5EF4-FFF2-40B4-BE49-F238E27FC236}">
                  <a16:creationId xmlns:a16="http://schemas.microsoft.com/office/drawing/2014/main" id="{9B905F6E-4C9A-451C-B897-030B5C98E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" y="1032"/>
              <a:ext cx="1152" cy="376"/>
            </a:xfrm>
            <a:prstGeom prst="rect">
              <a:avLst/>
            </a:prstGeom>
            <a:solidFill>
              <a:srgbClr val="66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100">
                  <a:solidFill>
                    <a:schemeClr val="bg2"/>
                  </a:solidFill>
                  <a:latin typeface="Book Antiqua" panose="02040602050305030304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Comité para el Desarrollo de Emprendimientos Económicos</a:t>
              </a:r>
            </a:p>
          </p:txBody>
        </p:sp>
        <p:sp>
          <p:nvSpPr>
            <p:cNvPr id="32791" name="Rectangle 8">
              <a:extLst>
                <a:ext uri="{FF2B5EF4-FFF2-40B4-BE49-F238E27FC236}">
                  <a16:creationId xmlns:a16="http://schemas.microsoft.com/office/drawing/2014/main" id="{ECDEE784-A1A6-401E-9185-4F70889AE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" y="1558"/>
              <a:ext cx="1152" cy="278"/>
            </a:xfrm>
            <a:prstGeom prst="rect">
              <a:avLst/>
            </a:prstGeom>
            <a:solidFill>
              <a:srgbClr val="66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100">
                  <a:solidFill>
                    <a:schemeClr val="bg2"/>
                  </a:solidFill>
                  <a:latin typeface="Book Antiqua" panose="02040602050305030304" pitchFamily="18" charset="0"/>
                  <a:cs typeface="Tahoma" panose="020B0604030504040204" pitchFamily="34" charset="0"/>
                </a:rPr>
                <a:t>Comité Administración Local de Salud </a:t>
              </a:r>
              <a:endParaRPr lang="es-ES" altLang="es-PE" sz="1100">
                <a:solidFill>
                  <a:schemeClr val="bg2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2792" name="Rectangle 9">
              <a:extLst>
                <a:ext uri="{FF2B5EF4-FFF2-40B4-BE49-F238E27FC236}">
                  <a16:creationId xmlns:a16="http://schemas.microsoft.com/office/drawing/2014/main" id="{E7F12AE5-0419-4D93-A0C5-28AB609570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" y="2713"/>
              <a:ext cx="1152" cy="432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200" b="1">
                  <a:solidFill>
                    <a:schemeClr val="bg2"/>
                  </a:solidFill>
                  <a:latin typeface="Book Antiqua" panose="02040602050305030304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Comité Local para la Seguridad Ciudadana y el Desarme Civil.</a:t>
              </a:r>
            </a:p>
          </p:txBody>
        </p:sp>
        <p:sp>
          <p:nvSpPr>
            <p:cNvPr id="32793" name="Rectangle 10">
              <a:extLst>
                <a:ext uri="{FF2B5EF4-FFF2-40B4-BE49-F238E27FC236}">
                  <a16:creationId xmlns:a16="http://schemas.microsoft.com/office/drawing/2014/main" id="{3F619898-FC3F-4A51-B6C5-3229B94B7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" y="1919"/>
              <a:ext cx="1152" cy="360"/>
            </a:xfrm>
            <a:prstGeom prst="rect">
              <a:avLst/>
            </a:prstGeom>
            <a:solidFill>
              <a:srgbClr val="66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100">
                  <a:solidFill>
                    <a:schemeClr val="bg2"/>
                  </a:solidFill>
                  <a:latin typeface="Book Antiqua" panose="02040602050305030304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Comité Local de Educación, Cultura y Deporte</a:t>
              </a:r>
            </a:p>
          </p:txBody>
        </p:sp>
        <p:sp>
          <p:nvSpPr>
            <p:cNvPr id="32794" name="Rectangle 11">
              <a:extLst>
                <a:ext uri="{FF2B5EF4-FFF2-40B4-BE49-F238E27FC236}">
                  <a16:creationId xmlns:a16="http://schemas.microsoft.com/office/drawing/2014/main" id="{BEFCCBBB-E26B-4CB9-80F5-3FF4CE3B9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" y="2341"/>
              <a:ext cx="1152" cy="306"/>
            </a:xfrm>
            <a:prstGeom prst="rect">
              <a:avLst/>
            </a:prstGeom>
            <a:solidFill>
              <a:srgbClr val="66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200">
                  <a:solidFill>
                    <a:schemeClr val="bg2"/>
                  </a:solidFill>
                  <a:latin typeface="Book Antiqua" panose="02040602050305030304" pitchFamily="18" charset="0"/>
                  <a:ea typeface="Times New Roman" panose="02020603050405020304" pitchFamily="18" charset="0"/>
                  <a:cs typeface="Tahoma" panose="020B0604030504040204" pitchFamily="34" charset="0"/>
                </a:rPr>
                <a:t>Comité Local Intergeneracional</a:t>
              </a:r>
            </a:p>
          </p:txBody>
        </p:sp>
        <p:sp>
          <p:nvSpPr>
            <p:cNvPr id="32795" name="Line 12">
              <a:extLst>
                <a:ext uri="{FF2B5EF4-FFF2-40B4-BE49-F238E27FC236}">
                  <a16:creationId xmlns:a16="http://schemas.microsoft.com/office/drawing/2014/main" id="{5DCD8BB9-3865-4F3A-B5E4-1B910819F1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2" y="809"/>
              <a:ext cx="0" cy="20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96" name="Line 13">
              <a:extLst>
                <a:ext uri="{FF2B5EF4-FFF2-40B4-BE49-F238E27FC236}">
                  <a16:creationId xmlns:a16="http://schemas.microsoft.com/office/drawing/2014/main" id="{B22A3FC2-2F3E-4D53-9A4A-A5FE0FD14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2" y="2100"/>
              <a:ext cx="1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97" name="Line 14">
              <a:extLst>
                <a:ext uri="{FF2B5EF4-FFF2-40B4-BE49-F238E27FC236}">
                  <a16:creationId xmlns:a16="http://schemas.microsoft.com/office/drawing/2014/main" id="{B2DEE844-A857-40B4-ACE7-83F9331D69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2" y="2471"/>
              <a:ext cx="1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98" name="Line 15">
              <a:extLst>
                <a:ext uri="{FF2B5EF4-FFF2-40B4-BE49-F238E27FC236}">
                  <a16:creationId xmlns:a16="http://schemas.microsoft.com/office/drawing/2014/main" id="{0FB5DBC9-C79D-488D-AAD4-ED9009A88B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2" y="2873"/>
              <a:ext cx="1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99" name="Line 16">
              <a:extLst>
                <a:ext uri="{FF2B5EF4-FFF2-40B4-BE49-F238E27FC236}">
                  <a16:creationId xmlns:a16="http://schemas.microsoft.com/office/drawing/2014/main" id="{7D03C372-0D35-4BA1-B231-77CBFB8CE2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2" y="1253"/>
              <a:ext cx="1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800" name="Line 17">
              <a:extLst>
                <a:ext uri="{FF2B5EF4-FFF2-40B4-BE49-F238E27FC236}">
                  <a16:creationId xmlns:a16="http://schemas.microsoft.com/office/drawing/2014/main" id="{521E77AF-09F0-410B-9694-A2F3C16570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1966"/>
              <a:ext cx="19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801" name="Line 34">
              <a:extLst>
                <a:ext uri="{FF2B5EF4-FFF2-40B4-BE49-F238E27FC236}">
                  <a16:creationId xmlns:a16="http://schemas.microsoft.com/office/drawing/2014/main" id="{15B6956E-77FC-4944-BCBD-1761267B92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5" y="799"/>
              <a:ext cx="1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</p:grpSp>
      <p:grpSp>
        <p:nvGrpSpPr>
          <p:cNvPr id="62500" name="Group 36">
            <a:extLst>
              <a:ext uri="{FF2B5EF4-FFF2-40B4-BE49-F238E27FC236}">
                <a16:creationId xmlns:a16="http://schemas.microsoft.com/office/drawing/2014/main" id="{1D591303-BFF3-48D9-8CFC-1CDBD42C819A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3500438"/>
            <a:ext cx="8208963" cy="3168650"/>
            <a:chOff x="114" y="1888"/>
            <a:chExt cx="5171" cy="1996"/>
          </a:xfrm>
        </p:grpSpPr>
        <p:sp>
          <p:nvSpPr>
            <p:cNvPr id="32774" name="Line 19">
              <a:extLst>
                <a:ext uri="{FF2B5EF4-FFF2-40B4-BE49-F238E27FC236}">
                  <a16:creationId xmlns:a16="http://schemas.microsoft.com/office/drawing/2014/main" id="{DBAA669B-2FB2-4F1A-B1F4-84153124B6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306"/>
              <a:ext cx="31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75" name="Rectangle 20">
              <a:extLst>
                <a:ext uri="{FF2B5EF4-FFF2-40B4-BE49-F238E27FC236}">
                  <a16:creationId xmlns:a16="http://schemas.microsoft.com/office/drawing/2014/main" id="{916DEA7F-B836-4E45-B0C0-7E6D9EA7B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77"/>
              <a:ext cx="528" cy="216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20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rPr>
                <a:t>SECT. 01</a:t>
              </a:r>
              <a:endParaRPr lang="es-ES" altLang="es-PE" sz="1800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32776" name="Rectangle 21">
              <a:extLst>
                <a:ext uri="{FF2B5EF4-FFF2-40B4-BE49-F238E27FC236}">
                  <a16:creationId xmlns:a16="http://schemas.microsoft.com/office/drawing/2014/main" id="{EC3B35E4-C8AB-4285-9C58-2283653FF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677"/>
              <a:ext cx="528" cy="216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20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rPr>
                <a:t>SECT. 02</a:t>
              </a:r>
              <a:endParaRPr lang="es-ES" altLang="es-PE" sz="1800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32777" name="Rectangle 22">
              <a:extLst>
                <a:ext uri="{FF2B5EF4-FFF2-40B4-BE49-F238E27FC236}">
                  <a16:creationId xmlns:a16="http://schemas.microsoft.com/office/drawing/2014/main" id="{8C502842-98D2-48ED-A836-1C7A6BAB2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677"/>
              <a:ext cx="528" cy="216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20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rPr>
                <a:t>SECT. 03</a:t>
              </a:r>
              <a:endParaRPr lang="es-ES" altLang="es-PE" sz="1800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32778" name="Rectangle 23">
              <a:extLst>
                <a:ext uri="{FF2B5EF4-FFF2-40B4-BE49-F238E27FC236}">
                  <a16:creationId xmlns:a16="http://schemas.microsoft.com/office/drawing/2014/main" id="{EEA53A7F-E055-4BDF-88F3-7BD5D04A9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677"/>
              <a:ext cx="528" cy="216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200">
                  <a:solidFill>
                    <a:schemeClr val="bg2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rPr>
                <a:t>SECT. 04</a:t>
              </a:r>
              <a:endParaRPr lang="es-ES" altLang="es-PE" sz="1800">
                <a:solidFill>
                  <a:schemeClr val="bg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ahoma" panose="020B0604030504040204" pitchFamily="34" charset="0"/>
              </a:endParaRPr>
            </a:p>
          </p:txBody>
        </p:sp>
        <p:sp>
          <p:nvSpPr>
            <p:cNvPr id="32779" name="Line 24">
              <a:extLst>
                <a:ext uri="{FF2B5EF4-FFF2-40B4-BE49-F238E27FC236}">
                  <a16:creationId xmlns:a16="http://schemas.microsoft.com/office/drawing/2014/main" id="{DF4635FD-51AD-4BAB-A759-087B7F5B8E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30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80" name="Line 25">
              <a:extLst>
                <a:ext uri="{FF2B5EF4-FFF2-40B4-BE49-F238E27FC236}">
                  <a16:creationId xmlns:a16="http://schemas.microsoft.com/office/drawing/2014/main" id="{CD67DE6D-8EA4-4757-B066-FE50A226E5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30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81" name="Line 26">
              <a:extLst>
                <a:ext uri="{FF2B5EF4-FFF2-40B4-BE49-F238E27FC236}">
                  <a16:creationId xmlns:a16="http://schemas.microsoft.com/office/drawing/2014/main" id="{68568AB3-2FBF-4999-96C8-DDEBE04A70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30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82" name="Line 27">
              <a:extLst>
                <a:ext uri="{FF2B5EF4-FFF2-40B4-BE49-F238E27FC236}">
                  <a16:creationId xmlns:a16="http://schemas.microsoft.com/office/drawing/2014/main" id="{01B7F68A-57D6-4C81-83AD-D7D4FC00CC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230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83" name="Line 28">
              <a:extLst>
                <a:ext uri="{FF2B5EF4-FFF2-40B4-BE49-F238E27FC236}">
                  <a16:creationId xmlns:a16="http://schemas.microsoft.com/office/drawing/2014/main" id="{698E4575-712F-4DD5-98F8-AA7A629863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919"/>
              <a:ext cx="0" cy="72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32784" name="Line 29">
              <a:extLst>
                <a:ext uri="{FF2B5EF4-FFF2-40B4-BE49-F238E27FC236}">
                  <a16:creationId xmlns:a16="http://schemas.microsoft.com/office/drawing/2014/main" id="{0BDC83DE-75FE-425D-AD07-450FEAE5C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621"/>
              <a:ext cx="14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  <p:sp>
          <p:nvSpPr>
            <p:cNvPr id="62494" name="Rectangle 30">
              <a:extLst>
                <a:ext uri="{FF2B5EF4-FFF2-40B4-BE49-F238E27FC236}">
                  <a16:creationId xmlns:a16="http://schemas.microsoft.com/office/drawing/2014/main" id="{AF9A46EA-70F3-4D1D-9A02-4BE7D3C09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" y="3455"/>
              <a:ext cx="4474" cy="429"/>
            </a:xfrm>
            <a:prstGeom prst="rect">
              <a:avLst/>
            </a:prstGeom>
            <a:noFill/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r>
                <a:rPr lang="es-ES" sz="1400" dirty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Los </a:t>
              </a:r>
              <a:r>
                <a:rPr lang="es-ES" sz="14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SECTORES</a:t>
              </a:r>
              <a:r>
                <a:rPr lang="es-ES" sz="1400" dirty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tienen el carácter de organización de actores en función a su status de </a:t>
              </a:r>
              <a:r>
                <a:rPr lang="es-ES" sz="1400" b="1" dirty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Junta de Delegados Vecinales</a:t>
              </a:r>
              <a:r>
                <a:rPr lang="es-ES" sz="1400" dirty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 (Sector Territorial: PP.JJ, UPIS, Urbanizaciones y otras formas de agrupación social (TG, AM, OSBAM, CE, Comedores, Clubes, </a:t>
              </a:r>
              <a:r>
                <a:rPr lang="es-ES" sz="1400" dirty="0" err="1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etc</a:t>
              </a:r>
              <a:r>
                <a:rPr lang="es-ES" sz="1400" dirty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32786" name="Oval 31">
              <a:extLst>
                <a:ext uri="{FF2B5EF4-FFF2-40B4-BE49-F238E27FC236}">
                  <a16:creationId xmlns:a16="http://schemas.microsoft.com/office/drawing/2014/main" id="{6CAB3CC4-78CF-4D8E-B463-C960AE5CA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" y="2147"/>
              <a:ext cx="954" cy="1067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PE" altLang="es-PE" sz="2400"/>
            </a:p>
          </p:txBody>
        </p:sp>
        <p:sp>
          <p:nvSpPr>
            <p:cNvPr id="32787" name="AutoShape 32">
              <a:extLst>
                <a:ext uri="{FF2B5EF4-FFF2-40B4-BE49-F238E27FC236}">
                  <a16:creationId xmlns:a16="http://schemas.microsoft.com/office/drawing/2014/main" id="{4F6E805E-122B-4B67-B8DC-0916505DA9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2821"/>
              <a:ext cx="384" cy="864"/>
            </a:xfrm>
            <a:prstGeom prst="curvedRightArrow">
              <a:avLst>
                <a:gd name="adj1" fmla="val 45000"/>
                <a:gd name="adj2" fmla="val 90000"/>
                <a:gd name="adj3" fmla="val 33333"/>
              </a:avLst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PE" altLang="es-PE" sz="2400"/>
            </a:p>
          </p:txBody>
        </p:sp>
        <p:sp>
          <p:nvSpPr>
            <p:cNvPr id="32788" name="Text Box 35">
              <a:extLst>
                <a:ext uri="{FF2B5EF4-FFF2-40B4-BE49-F238E27FC236}">
                  <a16:creationId xmlns:a16="http://schemas.microsoft.com/office/drawing/2014/main" id="{37D31023-30EF-4F53-A219-AF78E5B07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" y="1888"/>
              <a:ext cx="1360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2000" b="1" dirty="0">
                  <a:solidFill>
                    <a:schemeClr val="tx2"/>
                  </a:solidFill>
                  <a:latin typeface="Berlin Sans FB Demi" panose="020E0802020502020306" pitchFamily="34" charset="0"/>
                  <a:ea typeface="Times New Roman" panose="02020603050405020304" pitchFamily="18" charset="0"/>
                  <a:cs typeface="Tahoma" panose="020B0604030504040204" pitchFamily="34" charset="0"/>
                </a:rPr>
                <a:t>SECTORES</a:t>
              </a:r>
            </a:p>
          </p:txBody>
        </p:sp>
      </p:grpSp>
      <p:sp>
        <p:nvSpPr>
          <p:cNvPr id="62504" name="Text Box 40">
            <a:extLst>
              <a:ext uri="{FF2B5EF4-FFF2-40B4-BE49-F238E27FC236}">
                <a16:creationId xmlns:a16="http://schemas.microsoft.com/office/drawing/2014/main" id="{9BD08292-F293-43B1-9BC6-7E77BDAE3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15888"/>
            <a:ext cx="51847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Intervención Piloto</a:t>
            </a:r>
          </a:p>
        </p:txBody>
      </p:sp>
      <p:sp>
        <p:nvSpPr>
          <p:cNvPr id="38" name="Line 16">
            <a:extLst>
              <a:ext uri="{FF2B5EF4-FFF2-40B4-BE49-F238E27FC236}">
                <a16:creationId xmlns:a16="http://schemas.microsoft.com/office/drawing/2014/main" id="{1DF24E15-D812-4963-99C5-1E4A7D85E448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7480" y="3212976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Text Box 4">
            <a:extLst>
              <a:ext uri="{FF2B5EF4-FFF2-40B4-BE49-F238E27FC236}">
                <a16:creationId xmlns:a16="http://schemas.microsoft.com/office/drawing/2014/main" id="{990C6D8B-2DB1-4412-B71F-6F5430496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288920"/>
            <a:ext cx="860444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MX" sz="3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AMPLIFICACIÓN DE LA PARTICIPACIÓN</a:t>
            </a:r>
            <a:endParaRPr lang="es-ES" sz="3400" b="1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0158" name="Group 46">
            <a:extLst>
              <a:ext uri="{FF2B5EF4-FFF2-40B4-BE49-F238E27FC236}">
                <a16:creationId xmlns:a16="http://schemas.microsoft.com/office/drawing/2014/main" id="{7C8B924F-152B-46F0-BF79-285B648F252B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4414838"/>
            <a:ext cx="4248150" cy="2195512"/>
            <a:chOff x="68" y="2781"/>
            <a:chExt cx="2676" cy="1383"/>
          </a:xfrm>
        </p:grpSpPr>
        <p:sp>
          <p:nvSpPr>
            <p:cNvPr id="34854" name="Line 15">
              <a:extLst>
                <a:ext uri="{FF2B5EF4-FFF2-40B4-BE49-F238E27FC236}">
                  <a16:creationId xmlns:a16="http://schemas.microsoft.com/office/drawing/2014/main" id="{BD47D60A-2BD1-4C20-991B-106D33E75B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5" y="2781"/>
              <a:ext cx="223" cy="5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/>
            </a:p>
          </p:txBody>
        </p:sp>
        <p:sp>
          <p:nvSpPr>
            <p:cNvPr id="34856" name="Line 17">
              <a:extLst>
                <a:ext uri="{FF2B5EF4-FFF2-40B4-BE49-F238E27FC236}">
                  <a16:creationId xmlns:a16="http://schemas.microsoft.com/office/drawing/2014/main" id="{7C8DC12A-39E2-4C86-8F7F-A71456933A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65" y="2781"/>
              <a:ext cx="223" cy="5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/>
            </a:p>
          </p:txBody>
        </p:sp>
        <p:sp>
          <p:nvSpPr>
            <p:cNvPr id="34857" name="Line 18">
              <a:extLst>
                <a:ext uri="{FF2B5EF4-FFF2-40B4-BE49-F238E27FC236}">
                  <a16:creationId xmlns:a16="http://schemas.microsoft.com/office/drawing/2014/main" id="{717B9068-5C6E-40DA-A5BC-1D9366EE61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98" y="2781"/>
              <a:ext cx="446" cy="5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/>
            </a:p>
          </p:txBody>
        </p:sp>
        <p:sp>
          <p:nvSpPr>
            <p:cNvPr id="34858" name="Line 14">
              <a:extLst>
                <a:ext uri="{FF2B5EF4-FFF2-40B4-BE49-F238E27FC236}">
                  <a16:creationId xmlns:a16="http://schemas.microsoft.com/office/drawing/2014/main" id="{8AF8CAEC-DB98-4EC5-9102-8197652B32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8" y="2781"/>
              <a:ext cx="447" cy="5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/>
            </a:p>
          </p:txBody>
        </p:sp>
        <p:sp>
          <p:nvSpPr>
            <p:cNvPr id="34859" name="Rectangle 8">
              <a:extLst>
                <a:ext uri="{FF2B5EF4-FFF2-40B4-BE49-F238E27FC236}">
                  <a16:creationId xmlns:a16="http://schemas.microsoft.com/office/drawing/2014/main" id="{2D973B3C-B57D-465F-915E-CBB116790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" y="3252"/>
              <a:ext cx="223" cy="355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PE" altLang="es-PE" sz="2400"/>
            </a:p>
          </p:txBody>
        </p:sp>
        <p:sp>
          <p:nvSpPr>
            <p:cNvPr id="34860" name="Oval 9">
              <a:extLst>
                <a:ext uri="{FF2B5EF4-FFF2-40B4-BE49-F238E27FC236}">
                  <a16:creationId xmlns:a16="http://schemas.microsoft.com/office/drawing/2014/main" id="{35188DDA-C7AB-4490-BF6C-A4FFAB16F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" y="3252"/>
              <a:ext cx="223" cy="355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PE" altLang="es-PE" sz="2400"/>
            </a:p>
          </p:txBody>
        </p:sp>
        <p:sp>
          <p:nvSpPr>
            <p:cNvPr id="34862" name="AutoShape 11">
              <a:extLst>
                <a:ext uri="{FF2B5EF4-FFF2-40B4-BE49-F238E27FC236}">
                  <a16:creationId xmlns:a16="http://schemas.microsoft.com/office/drawing/2014/main" id="{A3B0A76B-F4E8-4841-8377-30BB1ADA2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3252"/>
              <a:ext cx="223" cy="355"/>
            </a:xfrm>
            <a:prstGeom prst="diamond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PE" altLang="es-PE" sz="2400"/>
            </a:p>
          </p:txBody>
        </p:sp>
        <p:sp>
          <p:nvSpPr>
            <p:cNvPr id="34863" name="AutoShape 12">
              <a:extLst>
                <a:ext uri="{FF2B5EF4-FFF2-40B4-BE49-F238E27FC236}">
                  <a16:creationId xmlns:a16="http://schemas.microsoft.com/office/drawing/2014/main" id="{E43A8B98-A947-4D97-8E15-B7FD2EC03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4" y="3252"/>
              <a:ext cx="223" cy="355"/>
            </a:xfrm>
            <a:prstGeom prst="pentagon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PE" altLang="es-PE" sz="2400"/>
            </a:p>
          </p:txBody>
        </p:sp>
        <p:sp>
          <p:nvSpPr>
            <p:cNvPr id="34864" name="Text Box 13">
              <a:extLst>
                <a:ext uri="{FF2B5EF4-FFF2-40B4-BE49-F238E27FC236}">
                  <a16:creationId xmlns:a16="http://schemas.microsoft.com/office/drawing/2014/main" id="{1C64538A-B229-445F-A2EE-D679C47B8C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" y="3838"/>
              <a:ext cx="2586" cy="32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6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Conos Territoriales: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600" b="1" dirty="0">
                  <a:latin typeface="Arial" panose="020B0604020202020204" pitchFamily="34" charset="0"/>
                </a:rPr>
                <a:t>JDV – Comités Temáticos Comunitarios</a:t>
              </a:r>
            </a:p>
          </p:txBody>
        </p:sp>
        <p:sp>
          <p:nvSpPr>
            <p:cNvPr id="34865" name="Text Box 21">
              <a:extLst>
                <a:ext uri="{FF2B5EF4-FFF2-40B4-BE49-F238E27FC236}">
                  <a16:creationId xmlns:a16="http://schemas.microsoft.com/office/drawing/2014/main" id="{93119B64-610D-40E2-B495-9ECC134777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" y="2923"/>
              <a:ext cx="63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ES" altLang="es-PE" sz="1400" b="1" dirty="0">
                  <a:latin typeface="Book Antiqua" panose="02040602050305030304" pitchFamily="18" charset="0"/>
                </a:rPr>
                <a:t>30 personas</a:t>
              </a:r>
            </a:p>
          </p:txBody>
        </p:sp>
      </p:grpSp>
      <p:grpSp>
        <p:nvGrpSpPr>
          <p:cNvPr id="90162" name="Group 50">
            <a:extLst>
              <a:ext uri="{FF2B5EF4-FFF2-40B4-BE49-F238E27FC236}">
                <a16:creationId xmlns:a16="http://schemas.microsoft.com/office/drawing/2014/main" id="{B1C43EB7-66A4-4532-82B6-92C67A63247C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1268413"/>
            <a:ext cx="5673725" cy="1752600"/>
            <a:chOff x="192" y="799"/>
            <a:chExt cx="3574" cy="1104"/>
          </a:xfrm>
        </p:grpSpPr>
        <p:sp>
          <p:nvSpPr>
            <p:cNvPr id="90118" name="Text Box 6">
              <a:extLst>
                <a:ext uri="{FF2B5EF4-FFF2-40B4-BE49-F238E27FC236}">
                  <a16:creationId xmlns:a16="http://schemas.microsoft.com/office/drawing/2014/main" id="{8EDB0903-629F-4823-992B-96942C79DB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799"/>
              <a:ext cx="1563" cy="600"/>
            </a:xfrm>
            <a:prstGeom prst="rect">
              <a:avLst/>
            </a:prstGeom>
            <a:solidFill>
              <a:srgbClr val="00FFFF"/>
            </a:solidFill>
            <a:ln w="635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s-ES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Book Antiqua" pitchFamily="18" charset="0"/>
                </a:rPr>
                <a:t>Asamblea Distrital</a:t>
              </a:r>
            </a:p>
          </p:txBody>
        </p:sp>
        <p:sp>
          <p:nvSpPr>
            <p:cNvPr id="34851" name="AutoShape 19">
              <a:extLst>
                <a:ext uri="{FF2B5EF4-FFF2-40B4-BE49-F238E27FC236}">
                  <a16:creationId xmlns:a16="http://schemas.microsoft.com/office/drawing/2014/main" id="{6F645D18-3504-4961-942F-A54DCED469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180" y="1548"/>
              <a:ext cx="447" cy="35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FFFF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PE" altLang="es-PE" sz="2400"/>
            </a:p>
          </p:txBody>
        </p:sp>
        <p:sp>
          <p:nvSpPr>
            <p:cNvPr id="90132" name="Text Box 20">
              <a:extLst>
                <a:ext uri="{FF2B5EF4-FFF2-40B4-BE49-F238E27FC236}">
                  <a16:creationId xmlns:a16="http://schemas.microsoft.com/office/drawing/2014/main" id="{98DF2749-30C7-401E-9D81-66139B7FF4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1392"/>
              <a:ext cx="67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s-ES" sz="14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120</a:t>
              </a:r>
            </a:p>
            <a:p>
              <a:pPr algn="ctr" eaLnBrk="1" hangingPunct="1">
                <a:defRPr/>
              </a:pPr>
              <a:r>
                <a:rPr lang="es-ES" sz="14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personas</a:t>
              </a:r>
            </a:p>
          </p:txBody>
        </p:sp>
        <p:sp>
          <p:nvSpPr>
            <p:cNvPr id="34853" name="AutoShape 40">
              <a:extLst>
                <a:ext uri="{FF2B5EF4-FFF2-40B4-BE49-F238E27FC236}">
                  <a16:creationId xmlns:a16="http://schemas.microsoft.com/office/drawing/2014/main" id="{1EE8E3C9-D230-4B4A-9178-3DD85E962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1026"/>
              <a:ext cx="1340" cy="354"/>
            </a:xfrm>
            <a:custGeom>
              <a:avLst/>
              <a:gdLst>
                <a:gd name="T0" fmla="*/ 62 w 21600"/>
                <a:gd name="T1" fmla="*/ 0 h 21600"/>
                <a:gd name="T2" fmla="*/ 0 w 21600"/>
                <a:gd name="T3" fmla="*/ 3 h 21600"/>
                <a:gd name="T4" fmla="*/ 62 w 21600"/>
                <a:gd name="T5" fmla="*/ 6 h 21600"/>
                <a:gd name="T6" fmla="*/ 83 w 21600"/>
                <a:gd name="T7" fmla="*/ 3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9 w 21600"/>
                <a:gd name="T13" fmla="*/ 5431 h 21600"/>
                <a:gd name="T14" fmla="*/ 18908 w 21600"/>
                <a:gd name="T15" fmla="*/ 1623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/>
            </a:p>
          </p:txBody>
        </p:sp>
      </p:grpSp>
      <p:grpSp>
        <p:nvGrpSpPr>
          <p:cNvPr id="90160" name="Group 48">
            <a:extLst>
              <a:ext uri="{FF2B5EF4-FFF2-40B4-BE49-F238E27FC236}">
                <a16:creationId xmlns:a16="http://schemas.microsoft.com/office/drawing/2014/main" id="{DF9EF90D-FA47-4CB8-819E-64B717DA9B0F}"/>
              </a:ext>
            </a:extLst>
          </p:cNvPr>
          <p:cNvGrpSpPr>
            <a:grpSpLocks/>
          </p:cNvGrpSpPr>
          <p:nvPr/>
        </p:nvGrpSpPr>
        <p:grpSpPr bwMode="auto">
          <a:xfrm>
            <a:off x="3492500" y="1196975"/>
            <a:ext cx="4575175" cy="2068513"/>
            <a:chOff x="2200" y="754"/>
            <a:chExt cx="2882" cy="1303"/>
          </a:xfrm>
        </p:grpSpPr>
        <p:sp>
          <p:nvSpPr>
            <p:cNvPr id="90134" name="AutoShape 22">
              <a:extLst>
                <a:ext uri="{FF2B5EF4-FFF2-40B4-BE49-F238E27FC236}">
                  <a16:creationId xmlns:a16="http://schemas.microsoft.com/office/drawing/2014/main" id="{A5EB852E-2AC4-4C4E-A5A8-CCE86FB1A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754"/>
              <a:ext cx="1204" cy="642"/>
            </a:xfrm>
            <a:prstGeom prst="octagon">
              <a:avLst>
                <a:gd name="adj" fmla="val 29287"/>
              </a:avLst>
            </a:prstGeom>
            <a:solidFill>
              <a:srgbClr val="0066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s-E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Book Antiqua" pitchFamily="18" charset="0"/>
                </a:rPr>
                <a:t>Concejo </a:t>
              </a:r>
            </a:p>
            <a:p>
              <a:pPr algn="ctr" eaLnBrk="1" hangingPunct="1">
                <a:defRPr/>
              </a:pPr>
              <a:r>
                <a:rPr lang="es-ES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Book Antiqua" pitchFamily="18" charset="0"/>
                </a:rPr>
                <a:t>Municipal</a:t>
              </a:r>
            </a:p>
          </p:txBody>
        </p:sp>
        <p:sp>
          <p:nvSpPr>
            <p:cNvPr id="34849" name="AutoShape 41">
              <a:extLst>
                <a:ext uri="{FF2B5EF4-FFF2-40B4-BE49-F238E27FC236}">
                  <a16:creationId xmlns:a16="http://schemas.microsoft.com/office/drawing/2014/main" id="{84B34407-5978-4FBF-B99F-B2D310DC07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485266">
              <a:off x="2200" y="1706"/>
              <a:ext cx="1723" cy="351"/>
            </a:xfrm>
            <a:custGeom>
              <a:avLst/>
              <a:gdLst>
                <a:gd name="T0" fmla="*/ 103 w 21600"/>
                <a:gd name="T1" fmla="*/ 0 h 21600"/>
                <a:gd name="T2" fmla="*/ 0 w 21600"/>
                <a:gd name="T3" fmla="*/ 3 h 21600"/>
                <a:gd name="T4" fmla="*/ 103 w 21600"/>
                <a:gd name="T5" fmla="*/ 6 h 21600"/>
                <a:gd name="T6" fmla="*/ 137 w 21600"/>
                <a:gd name="T7" fmla="*/ 3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2 w 21600"/>
                <a:gd name="T13" fmla="*/ 5415 h 21600"/>
                <a:gd name="T14" fmla="*/ 18905 w 21600"/>
                <a:gd name="T15" fmla="*/ 1618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E"/>
            </a:p>
          </p:txBody>
        </p:sp>
      </p:grpSp>
      <p:grpSp>
        <p:nvGrpSpPr>
          <p:cNvPr id="90164" name="Group 52">
            <a:extLst>
              <a:ext uri="{FF2B5EF4-FFF2-40B4-BE49-F238E27FC236}">
                <a16:creationId xmlns:a16="http://schemas.microsoft.com/office/drawing/2014/main" id="{4F5E7E8A-E39B-4B50-9EBD-0C95B86D4A55}"/>
              </a:ext>
            </a:extLst>
          </p:cNvPr>
          <p:cNvGrpSpPr>
            <a:grpSpLocks/>
          </p:cNvGrpSpPr>
          <p:nvPr/>
        </p:nvGrpSpPr>
        <p:grpSpPr bwMode="auto">
          <a:xfrm>
            <a:off x="887413" y="2425700"/>
            <a:ext cx="7799387" cy="4027488"/>
            <a:chOff x="559" y="1528"/>
            <a:chExt cx="4913" cy="2537"/>
          </a:xfrm>
        </p:grpSpPr>
        <p:sp>
          <p:nvSpPr>
            <p:cNvPr id="34826" name="AutoShape 39">
              <a:extLst>
                <a:ext uri="{FF2B5EF4-FFF2-40B4-BE49-F238E27FC236}">
                  <a16:creationId xmlns:a16="http://schemas.microsoft.com/office/drawing/2014/main" id="{E1B3E481-5534-4744-B0AD-5CAC9892F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7" y="1528"/>
              <a:ext cx="446" cy="531"/>
            </a:xfrm>
            <a:prstGeom prst="upDownArrow">
              <a:avLst>
                <a:gd name="adj1" fmla="val 50000"/>
                <a:gd name="adj2" fmla="val 23812"/>
              </a:avLst>
            </a:prstGeom>
            <a:solidFill>
              <a:srgbClr val="006600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PE" altLang="es-PE" sz="2400"/>
            </a:p>
          </p:txBody>
        </p:sp>
        <p:grpSp>
          <p:nvGrpSpPr>
            <p:cNvPr id="34827" name="Group 51">
              <a:extLst>
                <a:ext uri="{FF2B5EF4-FFF2-40B4-BE49-F238E27FC236}">
                  <a16:creationId xmlns:a16="http://schemas.microsoft.com/office/drawing/2014/main" id="{7B8D84B1-6D42-423B-8E83-384717F5A3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9" y="2249"/>
              <a:ext cx="4913" cy="1816"/>
              <a:chOff x="559" y="2249"/>
              <a:chExt cx="4913" cy="1816"/>
            </a:xfrm>
          </p:grpSpPr>
          <p:sp>
            <p:nvSpPr>
              <p:cNvPr id="34828" name="Oval 5">
                <a:extLst>
                  <a:ext uri="{FF2B5EF4-FFF2-40B4-BE49-F238E27FC236}">
                    <a16:creationId xmlns:a16="http://schemas.microsoft.com/office/drawing/2014/main" id="{03AFFF66-4737-4275-8838-3DD8C0CF76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" y="2799"/>
                <a:ext cx="1116" cy="177"/>
              </a:xfrm>
              <a:prstGeom prst="ellipse">
                <a:avLst/>
              </a:prstGeom>
              <a:solidFill>
                <a:srgbClr val="66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" altLang="es-PE" sz="1200">
                    <a:solidFill>
                      <a:schemeClr val="bg2"/>
                    </a:solidFill>
                    <a:latin typeface="Arial" panose="020B0604020202020204" pitchFamily="34" charset="0"/>
                  </a:rPr>
                  <a:t>Asesoría Técnica</a:t>
                </a:r>
              </a:p>
            </p:txBody>
          </p:sp>
          <p:sp>
            <p:nvSpPr>
              <p:cNvPr id="90135" name="Rectangle 23">
                <a:extLst>
                  <a:ext uri="{FF2B5EF4-FFF2-40B4-BE49-F238E27FC236}">
                    <a16:creationId xmlns:a16="http://schemas.microsoft.com/office/drawing/2014/main" id="{F0E400D2-47F9-4D04-8CD5-A483475150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7" y="2249"/>
                <a:ext cx="893" cy="354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r>
                  <a:rPr lang="es-ES" sz="2800" b="1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Berlin Sans FB Demi" pitchFamily="34" charset="0"/>
                  </a:rPr>
                  <a:t>Alcaldía</a:t>
                </a:r>
              </a:p>
            </p:txBody>
          </p:sp>
          <p:sp>
            <p:nvSpPr>
              <p:cNvPr id="34830" name="Rectangle 24">
                <a:extLst>
                  <a:ext uri="{FF2B5EF4-FFF2-40B4-BE49-F238E27FC236}">
                    <a16:creationId xmlns:a16="http://schemas.microsoft.com/office/drawing/2014/main" id="{DFA2CF3C-5F0B-4505-8110-1AE213DE00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1" y="3312"/>
                <a:ext cx="224" cy="178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PE" altLang="es-PE" sz="2400"/>
              </a:p>
            </p:txBody>
          </p:sp>
          <p:sp>
            <p:nvSpPr>
              <p:cNvPr id="34831" name="Rectangle 25">
                <a:extLst>
                  <a:ext uri="{FF2B5EF4-FFF2-40B4-BE49-F238E27FC236}">
                    <a16:creationId xmlns:a16="http://schemas.microsoft.com/office/drawing/2014/main" id="{2004B56D-B01A-4701-B18C-C19E6584CC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9" y="3312"/>
                <a:ext cx="223" cy="178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PE" altLang="es-PE" sz="2400"/>
              </a:p>
            </p:txBody>
          </p:sp>
          <p:sp>
            <p:nvSpPr>
              <p:cNvPr id="34832" name="Rectangle 26">
                <a:extLst>
                  <a:ext uri="{FF2B5EF4-FFF2-40B4-BE49-F238E27FC236}">
                    <a16:creationId xmlns:a16="http://schemas.microsoft.com/office/drawing/2014/main" id="{45169C07-E460-45DA-BD21-069851563B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57" y="3312"/>
                <a:ext cx="223" cy="178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PE" altLang="es-PE" sz="2400"/>
              </a:p>
            </p:txBody>
          </p:sp>
          <p:sp>
            <p:nvSpPr>
              <p:cNvPr id="34833" name="Rectangle 27">
                <a:extLst>
                  <a:ext uri="{FF2B5EF4-FFF2-40B4-BE49-F238E27FC236}">
                    <a16:creationId xmlns:a16="http://schemas.microsoft.com/office/drawing/2014/main" id="{BEA38345-644A-4CD0-BCB9-00AC61C5A0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4" y="3312"/>
                <a:ext cx="224" cy="178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PE" altLang="es-PE" sz="2400"/>
              </a:p>
            </p:txBody>
          </p:sp>
          <p:sp>
            <p:nvSpPr>
              <p:cNvPr id="34834" name="Rectangle 28">
                <a:extLst>
                  <a:ext uri="{FF2B5EF4-FFF2-40B4-BE49-F238E27FC236}">
                    <a16:creationId xmlns:a16="http://schemas.microsoft.com/office/drawing/2014/main" id="{9C2FCD48-396B-48CA-9687-AF870C6ABF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3" y="3312"/>
                <a:ext cx="223" cy="178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PE" altLang="es-PE" sz="2400"/>
              </a:p>
            </p:txBody>
          </p:sp>
          <p:sp>
            <p:nvSpPr>
              <p:cNvPr id="34835" name="Rectangle 29">
                <a:extLst>
                  <a:ext uri="{FF2B5EF4-FFF2-40B4-BE49-F238E27FC236}">
                    <a16:creationId xmlns:a16="http://schemas.microsoft.com/office/drawing/2014/main" id="{DB61E08F-E172-42C1-BFA4-90A2CD507F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50" y="3312"/>
                <a:ext cx="224" cy="178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PE" altLang="es-PE" sz="2400"/>
              </a:p>
            </p:txBody>
          </p:sp>
          <p:sp>
            <p:nvSpPr>
              <p:cNvPr id="34836" name="Rectangle 30">
                <a:extLst>
                  <a:ext uri="{FF2B5EF4-FFF2-40B4-BE49-F238E27FC236}">
                    <a16:creationId xmlns:a16="http://schemas.microsoft.com/office/drawing/2014/main" id="{33983E5F-6235-432E-BBB5-E53500C377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8" y="3312"/>
                <a:ext cx="224" cy="178"/>
              </a:xfrm>
              <a:prstGeom prst="rect">
                <a:avLst/>
              </a:prstGeom>
              <a:solidFill>
                <a:srgbClr val="0066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s-PE" altLang="es-PE" sz="2400"/>
              </a:p>
            </p:txBody>
          </p:sp>
          <p:cxnSp>
            <p:nvCxnSpPr>
              <p:cNvPr id="34837" name="AutoShape 31">
                <a:extLst>
                  <a:ext uri="{FF2B5EF4-FFF2-40B4-BE49-F238E27FC236}">
                    <a16:creationId xmlns:a16="http://schemas.microsoft.com/office/drawing/2014/main" id="{1EB7A7B2-432E-4784-83F7-5DD9D5C843F5}"/>
                  </a:ext>
                </a:extLst>
              </p:cNvPr>
              <p:cNvCxnSpPr>
                <a:cxnSpLocks noChangeShapeType="1"/>
                <a:stCxn id="90135" idx="2"/>
                <a:endCxn id="34831" idx="0"/>
              </p:cNvCxnSpPr>
              <p:nvPr/>
            </p:nvCxnSpPr>
            <p:spPr bwMode="auto">
              <a:xfrm flipH="1">
                <a:off x="3871" y="2603"/>
                <a:ext cx="613" cy="70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38" name="AutoShape 32">
                <a:extLst>
                  <a:ext uri="{FF2B5EF4-FFF2-40B4-BE49-F238E27FC236}">
                    <a16:creationId xmlns:a16="http://schemas.microsoft.com/office/drawing/2014/main" id="{CBE45D58-0064-488A-B848-50258E3CFD75}"/>
                  </a:ext>
                </a:extLst>
              </p:cNvPr>
              <p:cNvCxnSpPr>
                <a:cxnSpLocks noChangeShapeType="1"/>
                <a:stCxn id="90135" idx="2"/>
                <a:endCxn id="34830" idx="0"/>
              </p:cNvCxnSpPr>
              <p:nvPr/>
            </p:nvCxnSpPr>
            <p:spPr bwMode="auto">
              <a:xfrm flipH="1">
                <a:off x="3573" y="2603"/>
                <a:ext cx="911" cy="70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39" name="AutoShape 33">
                <a:extLst>
                  <a:ext uri="{FF2B5EF4-FFF2-40B4-BE49-F238E27FC236}">
                    <a16:creationId xmlns:a16="http://schemas.microsoft.com/office/drawing/2014/main" id="{1C45463C-39FA-4E73-B17B-1D03AB500950}"/>
                  </a:ext>
                </a:extLst>
              </p:cNvPr>
              <p:cNvCxnSpPr>
                <a:cxnSpLocks noChangeShapeType="1"/>
                <a:stCxn id="90135" idx="2"/>
                <a:endCxn id="34832" idx="0"/>
              </p:cNvCxnSpPr>
              <p:nvPr/>
            </p:nvCxnSpPr>
            <p:spPr bwMode="auto">
              <a:xfrm flipH="1">
                <a:off x="4169" y="2603"/>
                <a:ext cx="315" cy="70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40" name="AutoShape 34">
                <a:extLst>
                  <a:ext uri="{FF2B5EF4-FFF2-40B4-BE49-F238E27FC236}">
                    <a16:creationId xmlns:a16="http://schemas.microsoft.com/office/drawing/2014/main" id="{3D46DBE5-5123-4C87-8386-F118B708020A}"/>
                  </a:ext>
                </a:extLst>
              </p:cNvPr>
              <p:cNvCxnSpPr>
                <a:cxnSpLocks noChangeShapeType="1"/>
                <a:stCxn id="90135" idx="2"/>
                <a:endCxn id="34833" idx="0"/>
              </p:cNvCxnSpPr>
              <p:nvPr/>
            </p:nvCxnSpPr>
            <p:spPr bwMode="auto">
              <a:xfrm flipH="1">
                <a:off x="4467" y="2603"/>
                <a:ext cx="17" cy="70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41" name="AutoShape 35">
                <a:extLst>
                  <a:ext uri="{FF2B5EF4-FFF2-40B4-BE49-F238E27FC236}">
                    <a16:creationId xmlns:a16="http://schemas.microsoft.com/office/drawing/2014/main" id="{594292A4-DB03-4015-B53F-BE21E187717B}"/>
                  </a:ext>
                </a:extLst>
              </p:cNvPr>
              <p:cNvCxnSpPr>
                <a:cxnSpLocks noChangeShapeType="1"/>
                <a:stCxn id="90135" idx="2"/>
                <a:endCxn id="34834" idx="0"/>
              </p:cNvCxnSpPr>
              <p:nvPr/>
            </p:nvCxnSpPr>
            <p:spPr bwMode="auto">
              <a:xfrm>
                <a:off x="4484" y="2603"/>
                <a:ext cx="281" cy="70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42" name="AutoShape 36">
                <a:extLst>
                  <a:ext uri="{FF2B5EF4-FFF2-40B4-BE49-F238E27FC236}">
                    <a16:creationId xmlns:a16="http://schemas.microsoft.com/office/drawing/2014/main" id="{3A6646A9-96F4-46C8-9A83-79DCF4397101}"/>
                  </a:ext>
                </a:extLst>
              </p:cNvPr>
              <p:cNvCxnSpPr>
                <a:cxnSpLocks noChangeShapeType="1"/>
                <a:stCxn id="90135" idx="2"/>
                <a:endCxn id="34835" idx="0"/>
              </p:cNvCxnSpPr>
              <p:nvPr/>
            </p:nvCxnSpPr>
            <p:spPr bwMode="auto">
              <a:xfrm>
                <a:off x="4484" y="2603"/>
                <a:ext cx="578" cy="70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43" name="AutoShape 37">
                <a:extLst>
                  <a:ext uri="{FF2B5EF4-FFF2-40B4-BE49-F238E27FC236}">
                    <a16:creationId xmlns:a16="http://schemas.microsoft.com/office/drawing/2014/main" id="{DFBC4459-AA63-4DD2-8B3D-E62E08EA7E76}"/>
                  </a:ext>
                </a:extLst>
              </p:cNvPr>
              <p:cNvCxnSpPr>
                <a:cxnSpLocks noChangeShapeType="1"/>
                <a:stCxn id="90135" idx="2"/>
                <a:endCxn id="34836" idx="0"/>
              </p:cNvCxnSpPr>
              <p:nvPr/>
            </p:nvCxnSpPr>
            <p:spPr bwMode="auto">
              <a:xfrm>
                <a:off x="4484" y="2603"/>
                <a:ext cx="877" cy="70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4844" name="Text Box 38">
                <a:extLst>
                  <a:ext uri="{FF2B5EF4-FFF2-40B4-BE49-F238E27FC236}">
                    <a16:creationId xmlns:a16="http://schemas.microsoft.com/office/drawing/2014/main" id="{80401A9C-384B-42C9-8F00-B1B85BBFD9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1" y="3847"/>
                <a:ext cx="1789" cy="218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s-ES" altLang="es-PE" sz="1600" b="1">
                    <a:solidFill>
                      <a:schemeClr val="tx2"/>
                    </a:solidFill>
                    <a:latin typeface="Arial" panose="020B0604020202020204" pitchFamily="34" charset="0"/>
                  </a:rPr>
                  <a:t>Gerencias Municipales</a:t>
                </a:r>
              </a:p>
            </p:txBody>
          </p:sp>
          <p:cxnSp>
            <p:nvCxnSpPr>
              <p:cNvPr id="34845" name="AutoShape 42">
                <a:extLst>
                  <a:ext uri="{FF2B5EF4-FFF2-40B4-BE49-F238E27FC236}">
                    <a16:creationId xmlns:a16="http://schemas.microsoft.com/office/drawing/2014/main" id="{54E4DA6C-7BE5-4943-A608-2F2126353180}"/>
                  </a:ext>
                </a:extLst>
              </p:cNvPr>
              <p:cNvCxnSpPr>
                <a:cxnSpLocks noChangeShapeType="1"/>
                <a:stCxn id="34833" idx="2"/>
                <a:endCxn id="34860" idx="5"/>
              </p:cNvCxnSpPr>
              <p:nvPr/>
            </p:nvCxnSpPr>
            <p:spPr bwMode="auto">
              <a:xfrm rot="5400000">
                <a:off x="2798" y="1887"/>
                <a:ext cx="65" cy="3272"/>
              </a:xfrm>
              <a:prstGeom prst="curvedConnector3">
                <a:avLst>
                  <a:gd name="adj1" fmla="val 401473"/>
                </a:avLst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46" name="AutoShape 43">
                <a:extLst>
                  <a:ext uri="{FF2B5EF4-FFF2-40B4-BE49-F238E27FC236}">
                    <a16:creationId xmlns:a16="http://schemas.microsoft.com/office/drawing/2014/main" id="{9EBB986C-C226-46ED-BD33-C324A8D1CC18}"/>
                  </a:ext>
                </a:extLst>
              </p:cNvPr>
              <p:cNvCxnSpPr>
                <a:cxnSpLocks noChangeShapeType="1"/>
                <a:stCxn id="34834" idx="2"/>
                <a:endCxn id="34863" idx="4"/>
              </p:cNvCxnSpPr>
              <p:nvPr/>
            </p:nvCxnSpPr>
            <p:spPr bwMode="auto">
              <a:xfrm rot="5400000">
                <a:off x="3531" y="2373"/>
                <a:ext cx="117" cy="2351"/>
              </a:xfrm>
              <a:prstGeom prst="curvedConnector3">
                <a:avLst>
                  <a:gd name="adj1" fmla="val 222222"/>
                </a:avLst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47" name="AutoShape 44">
                <a:extLst>
                  <a:ext uri="{FF2B5EF4-FFF2-40B4-BE49-F238E27FC236}">
                    <a16:creationId xmlns:a16="http://schemas.microsoft.com/office/drawing/2014/main" id="{6AE8CE81-7E1A-4C1F-A961-859326F3D06A}"/>
                  </a:ext>
                </a:extLst>
              </p:cNvPr>
              <p:cNvCxnSpPr>
                <a:cxnSpLocks noChangeShapeType="1"/>
                <a:stCxn id="34830" idx="2"/>
                <a:endCxn id="34859" idx="2"/>
              </p:cNvCxnSpPr>
              <p:nvPr/>
            </p:nvCxnSpPr>
            <p:spPr bwMode="auto">
              <a:xfrm rot="5400000">
                <a:off x="2007" y="2042"/>
                <a:ext cx="117" cy="3014"/>
              </a:xfrm>
              <a:prstGeom prst="curvedConnector3">
                <a:avLst>
                  <a:gd name="adj1" fmla="val 222222"/>
                </a:avLst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34824" name="Oval 7">
            <a:extLst>
              <a:ext uri="{FF2B5EF4-FFF2-40B4-BE49-F238E27FC236}">
                <a16:creationId xmlns:a16="http://schemas.microsoft.com/office/drawing/2014/main" id="{3B26B2DD-D94D-4449-98E8-7DE171D8F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3213100"/>
            <a:ext cx="2835275" cy="1171575"/>
          </a:xfrm>
          <a:prstGeom prst="ellipse">
            <a:avLst/>
          </a:prstGeom>
          <a:solidFill>
            <a:srgbClr val="000066"/>
          </a:solidFill>
          <a:ln w="635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(4)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Comités de Desarrollo Comunal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0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90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90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90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90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>
            <a:extLst>
              <a:ext uri="{FF2B5EF4-FFF2-40B4-BE49-F238E27FC236}">
                <a16:creationId xmlns:a16="http://schemas.microsoft.com/office/drawing/2014/main" id="{9A1E82BF-22A0-43D8-B53E-066EF1544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1700213"/>
            <a:ext cx="882015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s-E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Laboratorio Social</a:t>
            </a:r>
            <a:r>
              <a:rPr lang="es-ES" dirty="0">
                <a:solidFill>
                  <a:schemeClr val="tx2"/>
                </a:solidFill>
                <a:latin typeface="Book Antiqua" pitchFamily="18" charset="0"/>
              </a:rPr>
              <a:t>: Convivencia, Diálogo y Coordinación de Acciones: Seguridad Ciudadana – Limpieza Pública, otros.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s-E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ASOCIATIVIDAD</a:t>
            </a:r>
            <a:r>
              <a:rPr lang="es-ES" dirty="0">
                <a:solidFill>
                  <a:schemeClr val="tx2"/>
                </a:solidFill>
                <a:latin typeface="Book Antiqua" pitchFamily="18" charset="0"/>
              </a:rPr>
              <a:t>: Redes Sociales en Expansión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s-E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CONFIANZA</a:t>
            </a:r>
            <a:r>
              <a:rPr lang="es-ES" dirty="0">
                <a:solidFill>
                  <a:schemeClr val="tx2"/>
                </a:solidFill>
                <a:latin typeface="Book Antiqua" pitchFamily="18" charset="0"/>
              </a:rPr>
              <a:t>: Encuentro y relación sincera entre la ciudadanía y la gestión pública en todos los niveles.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s-E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CORRESPONSABILIDAD</a:t>
            </a:r>
            <a:r>
              <a:rPr lang="es-ES" dirty="0">
                <a:solidFill>
                  <a:schemeClr val="tx2"/>
                </a:solidFill>
                <a:latin typeface="Book Antiqua" pitchFamily="18" charset="0"/>
              </a:rPr>
              <a:t>: Temas comunes.</a:t>
            </a:r>
            <a:endParaRPr lang="es-ES" dirty="0">
              <a:solidFill>
                <a:schemeClr val="bg2"/>
              </a:solidFill>
              <a:latin typeface="Book Antiqua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s-E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Fortalecimiento de la Economía Local</a:t>
            </a:r>
            <a:r>
              <a:rPr lang="es-ES" dirty="0">
                <a:solidFill>
                  <a:schemeClr val="tx2"/>
                </a:solidFill>
                <a:latin typeface="Book Antiqua" pitchFamily="18" charset="0"/>
              </a:rPr>
              <a:t>: Redes Productivas de Emprendedorismo (Economía Circular).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s-E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Empoderamiento</a:t>
            </a:r>
            <a:r>
              <a:rPr lang="es-ES" dirty="0">
                <a:solidFill>
                  <a:schemeClr val="tx2"/>
                </a:solidFill>
                <a:latin typeface="Book Antiqua" pitchFamily="18" charset="0"/>
              </a:rPr>
              <a:t>: Transferencia de Poder, Decisiones y Recursos, Apertura de Oportunidades.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s-E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Marco Legal</a:t>
            </a:r>
            <a:r>
              <a:rPr lang="es-ES" dirty="0">
                <a:solidFill>
                  <a:schemeClr val="tx2"/>
                </a:solidFill>
                <a:latin typeface="Book Antiqua" pitchFamily="18" charset="0"/>
              </a:rPr>
              <a:t>: Según niveles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s-ES" dirty="0">
                <a:solidFill>
                  <a:schemeClr val="tx2"/>
                </a:solidFill>
                <a:latin typeface="Book Antiqua" pitchFamily="18" charset="0"/>
              </a:rPr>
              <a:t>Fortalece la </a:t>
            </a:r>
            <a:r>
              <a:rPr lang="es-ES" b="1" dirty="0">
                <a:solidFill>
                  <a:schemeClr val="tx2"/>
                </a:solidFill>
                <a:latin typeface="Book Antiqua" pitchFamily="18" charset="0"/>
              </a:rPr>
              <a:t>Democracia Representativa.</a:t>
            </a:r>
          </a:p>
        </p:txBody>
      </p:sp>
      <p:sp>
        <p:nvSpPr>
          <p:cNvPr id="66565" name="Text Box 5">
            <a:extLst>
              <a:ext uri="{FF2B5EF4-FFF2-40B4-BE49-F238E27FC236}">
                <a16:creationId xmlns:a16="http://schemas.microsoft.com/office/drawing/2014/main" id="{8805BC54-2E25-487C-8FF0-E13D378B8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50825"/>
            <a:ext cx="87487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Algunas Proyecciones de mejoramiento del Tejido Social para el Desarrollo Local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>
            <a:extLst>
              <a:ext uri="{FF2B5EF4-FFF2-40B4-BE49-F238E27FC236}">
                <a16:creationId xmlns:a16="http://schemas.microsoft.com/office/drawing/2014/main" id="{4075BC7E-2875-4012-AB3E-41B20CA6C9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557338"/>
            <a:ext cx="8604250" cy="5113337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es-AR" dirty="0"/>
              <a:t>¿Cómo optimizar la descentralización participativa en perspectiva de ponerse a la saga del proceso en la Región Lambayeque?</a:t>
            </a:r>
          </a:p>
          <a:p>
            <a:pPr marL="609600" indent="-609600" eaLnBrk="1" hangingPunct="1">
              <a:defRPr/>
            </a:pPr>
            <a:r>
              <a:rPr lang="es-AR" dirty="0"/>
              <a:t>¿Cómo fortalecer la institucionalidad de los gobiernos subnacionales?</a:t>
            </a:r>
          </a:p>
          <a:p>
            <a:pPr marL="609600" indent="-609600" eaLnBrk="1" hangingPunct="1">
              <a:defRPr/>
            </a:pPr>
            <a:r>
              <a:rPr lang="es-AR" dirty="0"/>
              <a:t>¿Cómo optimizar la participación ciudadana?</a:t>
            </a:r>
          </a:p>
          <a:p>
            <a:pPr marL="609600" indent="-609600" eaLnBrk="1" hangingPunct="1">
              <a:defRPr/>
            </a:pPr>
            <a:r>
              <a:rPr lang="es-AR" dirty="0"/>
              <a:t>¿Cómo desarrollar mecanismos para mejorar la cooperación técnica al desarrollo?</a:t>
            </a:r>
          </a:p>
          <a:p>
            <a:pPr marL="609600" indent="-609600" eaLnBrk="1" hangingPunct="1">
              <a:defRPr/>
            </a:pPr>
            <a:r>
              <a:rPr lang="es-AR" dirty="0"/>
              <a:t>¿Que nos enseñan las experiencias?</a:t>
            </a:r>
          </a:p>
        </p:txBody>
      </p:sp>
      <p:sp>
        <p:nvSpPr>
          <p:cNvPr id="91141" name="Text Box 5">
            <a:extLst>
              <a:ext uri="{FF2B5EF4-FFF2-40B4-BE49-F238E27FC236}">
                <a16:creationId xmlns:a16="http://schemas.microsoft.com/office/drawing/2014/main" id="{0940F5FD-5BF3-47E0-8151-56642C9E0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44850"/>
            <a:ext cx="87487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Algunos </a:t>
            </a:r>
            <a:r>
              <a:rPr lang="es-ES" sz="4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Desafios</a:t>
            </a:r>
            <a:endParaRPr lang="es-ES" sz="4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1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1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91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91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 build="p"/>
      <p:bldP spid="91141" grpId="0"/>
    </p:bldLst>
  </p:timing>
</p:sld>
</file>

<file path=ppt/theme/theme1.xml><?xml version="1.0" encoding="utf-8"?>
<a:theme xmlns:a="http://schemas.openxmlformats.org/drawingml/2006/main" name="Diagonal azul">
  <a:themeElements>
    <a:clrScheme name="Diagonal azu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Diagonal azu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agonal azu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gonal azu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onal azu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gonal azu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c:\Archivos de programa\Microsoft Office\Templates\Diseños de presentaciones\Diagonal azul.pot</Template>
  <TotalTime>1861</TotalTime>
  <Words>584</Words>
  <Application>Microsoft Office PowerPoint</Application>
  <PresentationFormat>Presentación en pantalla (4:3)</PresentationFormat>
  <Paragraphs>118</Paragraphs>
  <Slides>10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3" baseType="lpstr">
      <vt:lpstr>Times New Roman</vt:lpstr>
      <vt:lpstr>Arial</vt:lpstr>
      <vt:lpstr>Wingdings</vt:lpstr>
      <vt:lpstr>Book Antiqua</vt:lpstr>
      <vt:lpstr>Berlin Sans FB Demi</vt:lpstr>
      <vt:lpstr>Monotype Sorts</vt:lpstr>
      <vt:lpstr>Arial Rounded MT Bold</vt:lpstr>
      <vt:lpstr>Verdana</vt:lpstr>
      <vt:lpstr>Tahoma</vt:lpstr>
      <vt:lpstr>Trebuchet MS</vt:lpstr>
      <vt:lpstr>Georgia</vt:lpstr>
      <vt:lpstr>Arial Narrow</vt:lpstr>
      <vt:lpstr>Diagonal azul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>IPIFAP</Manager>
  <Company>ESIDE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Provincial de Participación Ciudadana</dc:title>
  <dc:subject>Consultoría</dc:subject>
  <dc:creator>John Charles Torres Vásquez</dc:creator>
  <cp:lastModifiedBy>ONG IPIFAP</cp:lastModifiedBy>
  <cp:revision>263</cp:revision>
  <cp:lastPrinted>2002-02-08T16:58:53Z</cp:lastPrinted>
  <dcterms:created xsi:type="dcterms:W3CDTF">2002-02-08T00:27:46Z</dcterms:created>
  <dcterms:modified xsi:type="dcterms:W3CDTF">2025-05-15T12:50:48Z</dcterms:modified>
</cp:coreProperties>
</file>